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70" r:id="rId15"/>
    <p:sldId id="271" r:id="rId16"/>
    <p:sldId id="274" r:id="rId17"/>
    <p:sldId id="272" r:id="rId18"/>
    <p:sldId id="273" r:id="rId19"/>
    <p:sldId id="275" r:id="rId20"/>
    <p:sldId id="276" r:id="rId21"/>
    <p:sldId id="277" r:id="rId22"/>
    <p:sldId id="278" r:id="rId23"/>
    <p:sldId id="280" r:id="rId24"/>
    <p:sldId id="279" r:id="rId25"/>
    <p:sldId id="282" r:id="rId26"/>
    <p:sldId id="283" r:id="rId27"/>
    <p:sldId id="269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2621" autoAdjust="0"/>
  </p:normalViewPr>
  <p:slideViewPr>
    <p:cSldViewPr snapToGrid="0">
      <p:cViewPr>
        <p:scale>
          <a:sx n="68" d="100"/>
          <a:sy n="68" d="100"/>
        </p:scale>
        <p:origin x="-126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1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82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9328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40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1753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73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99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3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460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9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81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8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4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35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1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533C6-D8C3-470D-A387-15482517FCF9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D65E1DB-370F-496C-AC85-60E5DBBC4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7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QgrOtqRTv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1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839707"/>
          </a:xfrm>
        </p:spPr>
        <p:txBody>
          <a:bodyPr/>
          <a:lstStyle/>
          <a:p>
            <a:pPr algn="ctr"/>
            <a:r>
              <a:rPr lang="en-US" dirty="0" smtClean="0"/>
              <a:t>Two –Spirited</a:t>
            </a:r>
            <a:br>
              <a:rPr lang="en-US" dirty="0" smtClean="0"/>
            </a:br>
            <a:r>
              <a:rPr lang="en-US" dirty="0" smtClean="0">
                <a:solidFill>
                  <a:srgbClr val="C00000"/>
                </a:solidFill>
              </a:rPr>
              <a:t>2S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Some aboriginal people identify themselves as two-spirited rather that lesbian, gay bisexual, transgender persons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5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Is the manner in which a person expresses their </a:t>
            </a:r>
            <a:r>
              <a:rPr lang="en-US" sz="2400" dirty="0" smtClean="0">
                <a:solidFill>
                  <a:srgbClr val="C00000"/>
                </a:solidFill>
              </a:rPr>
              <a:t>gender identity </a:t>
            </a:r>
            <a:r>
              <a:rPr lang="en-US" sz="2400" dirty="0" smtClean="0"/>
              <a:t>to others</a:t>
            </a:r>
          </a:p>
          <a:p>
            <a:r>
              <a:rPr lang="en-US" sz="2400" dirty="0" smtClean="0"/>
              <a:t>Often based on the binary model of gender….stereotypically male or female</a:t>
            </a:r>
          </a:p>
          <a:p>
            <a:r>
              <a:rPr lang="en-US" sz="2400" dirty="0" smtClean="0"/>
              <a:t>Our society aggressively acts to police gender expression </a:t>
            </a:r>
          </a:p>
          <a:p>
            <a:r>
              <a:rPr lang="en-US" sz="2400" dirty="0" smtClean="0"/>
              <a:t>It can often place people in unsafe situations</a:t>
            </a:r>
          </a:p>
          <a:p>
            <a:r>
              <a:rPr lang="en-US" sz="2400" dirty="0" smtClean="0"/>
              <a:t>Sometimes violent reactions from members of society who feel a woman is acting too masculine or a male is acting too feminine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002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Transgender and Gender Non- Conforming Students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Recently released guidelines for schools in supporting transgender and gender non conforming students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015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why the need to support our GLBTQ community?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GLBTQ Youth between the ages 18 -24 are 4 times more likely to commit suicide than their heterosexual peers</a:t>
            </a:r>
          </a:p>
          <a:p>
            <a:r>
              <a:rPr lang="en-US" dirty="0" smtClean="0"/>
              <a:t>They are over 8 times more likely if they do not have the support of their family</a:t>
            </a:r>
          </a:p>
          <a:p>
            <a:r>
              <a:rPr lang="en-US" dirty="0" smtClean="0"/>
              <a:t>In 2010, 47% of </a:t>
            </a:r>
            <a:r>
              <a:rPr lang="en-US" dirty="0"/>
              <a:t>t</a:t>
            </a:r>
            <a:r>
              <a:rPr lang="en-US" dirty="0" smtClean="0"/>
              <a:t>rans </a:t>
            </a:r>
            <a:r>
              <a:rPr lang="en-US" dirty="0"/>
              <a:t>y</a:t>
            </a:r>
            <a:r>
              <a:rPr lang="en-US" dirty="0" smtClean="0"/>
              <a:t>outh in Ontario had thought about suicide and 19% had attempted</a:t>
            </a:r>
          </a:p>
          <a:p>
            <a:r>
              <a:rPr lang="en-US" dirty="0" smtClean="0"/>
              <a:t>A study in Manitoba and Northwestern Ontario revealed that 28% of transgender and Two Sprit people had attempted suicide at least once.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0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We live in a binary heterosexist world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Which is full of assumptions and exclusions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25467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Supporting Our GLBTQ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473377"/>
            <a:ext cx="8596668" cy="35679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Be open to learning</a:t>
            </a:r>
          </a:p>
          <a:p>
            <a:pPr marL="0" indent="0" algn="ctr">
              <a:buNone/>
            </a:pPr>
            <a:r>
              <a:rPr lang="en-US" sz="2800" dirty="0" smtClean="0"/>
              <a:t>Be genuinely interested</a:t>
            </a:r>
          </a:p>
          <a:p>
            <a:pPr marL="0" indent="0" algn="ctr">
              <a:buNone/>
            </a:pPr>
            <a:r>
              <a:rPr lang="en-US" sz="2800" dirty="0" smtClean="0"/>
              <a:t>Seek to understand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 smtClean="0"/>
              <a:t>Not only for your students but for their families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79375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Seek to Understand the Dominant Narrative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132944"/>
            <a:ext cx="8596668" cy="125917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 smtClean="0"/>
              <a:t>Challenge our own assumptions</a:t>
            </a:r>
          </a:p>
          <a:p>
            <a:pPr marL="0" indent="0" algn="ctr">
              <a:buNone/>
            </a:pPr>
            <a:r>
              <a:rPr lang="en-US" sz="3600" dirty="0" smtClean="0"/>
              <a:t>Think outside the binary world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0092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2203554"/>
            <a:ext cx="8596668" cy="1618938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Watch your language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786039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169233"/>
            <a:ext cx="8596668" cy="1334123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Include GLBTQ community in your curriculum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702570"/>
            <a:ext cx="8596668" cy="2338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Intentional</a:t>
            </a:r>
          </a:p>
          <a:p>
            <a:pPr marL="0" indent="0" algn="ctr">
              <a:buNone/>
            </a:pPr>
            <a:r>
              <a:rPr lang="en-US" sz="3200" dirty="0" smtClean="0"/>
              <a:t>Positive </a:t>
            </a:r>
          </a:p>
          <a:p>
            <a:pPr marL="0" indent="0" algn="ctr">
              <a:buNone/>
            </a:pPr>
            <a:r>
              <a:rPr lang="en-US" sz="3200" dirty="0" smtClean="0"/>
              <a:t> Fold GLBTQ experience into </a:t>
            </a:r>
            <a:r>
              <a:rPr lang="en-US" sz="3200" dirty="0"/>
              <a:t>everyday life</a:t>
            </a:r>
          </a:p>
          <a:p>
            <a:pPr marL="0" indent="0" algn="ctr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84028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do you stand for?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What will you not stand for?</a:t>
            </a:r>
          </a:p>
          <a:p>
            <a:pPr algn="ctr"/>
            <a:r>
              <a:rPr lang="en-US" sz="2800" dirty="0" smtClean="0"/>
              <a:t>What we allow we condone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67389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Supporting Our </a:t>
            </a:r>
            <a:br>
              <a:rPr lang="en-US" dirty="0" smtClean="0"/>
            </a:br>
            <a:r>
              <a:rPr lang="en-US" dirty="0" smtClean="0"/>
              <a:t>GLBTQ Community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43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>Don’t be afraid to say “I don’t  know”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028014"/>
            <a:ext cx="8596668" cy="164891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600" dirty="0" smtClean="0">
                <a:solidFill>
                  <a:srgbClr val="C00000"/>
                </a:solidFill>
              </a:rPr>
              <a:t>How</a:t>
            </a:r>
            <a:r>
              <a:rPr lang="en-US" sz="3600" dirty="0" smtClean="0"/>
              <a:t> you say something is as important as </a:t>
            </a:r>
            <a:r>
              <a:rPr lang="en-US" sz="3600" dirty="0" smtClean="0">
                <a:solidFill>
                  <a:srgbClr val="C00000"/>
                </a:solidFill>
              </a:rPr>
              <a:t>what</a:t>
            </a:r>
            <a:r>
              <a:rPr lang="en-US" sz="3600" dirty="0" smtClean="0"/>
              <a:t> you say</a:t>
            </a:r>
          </a:p>
          <a:p>
            <a:pPr marL="0" indent="0" algn="ctr">
              <a:buNone/>
            </a:pPr>
            <a:r>
              <a:rPr lang="en-US" sz="3600" dirty="0" smtClean="0"/>
              <a:t>We send messages every day(body language, acceptance, tone of voice)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11967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Look at the everyday forms and processes we use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Emergency contact information  - relationship??</a:t>
            </a:r>
          </a:p>
          <a:p>
            <a:r>
              <a:rPr lang="en-US" sz="2800" dirty="0" smtClean="0"/>
              <a:t>Male/female as opposed to gender identification</a:t>
            </a:r>
          </a:p>
          <a:p>
            <a:r>
              <a:rPr lang="en-US" sz="2800" dirty="0" smtClean="0"/>
              <a:t>Preferred name</a:t>
            </a:r>
          </a:p>
          <a:p>
            <a:r>
              <a:rPr lang="en-US" sz="2800" dirty="0" smtClean="0"/>
              <a:t>Preferred pronoun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46308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791841"/>
          </a:xfrm>
        </p:spPr>
        <p:txBody>
          <a:bodyPr/>
          <a:lstStyle/>
          <a:p>
            <a:r>
              <a:rPr lang="en-US" dirty="0" smtClean="0"/>
              <a:t>Support GSAs in your organization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83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83813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Provide safe access to washroom and change-room facilities in accordance with the student’s gender identity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667696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693890"/>
            <a:ext cx="8596668" cy="1843790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Ensure dress codes support the full expression of the people’s gender identity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215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an ally….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Be open</a:t>
            </a:r>
          </a:p>
          <a:p>
            <a:r>
              <a:rPr lang="en-US" sz="2400" dirty="0" smtClean="0"/>
              <a:t>Visible and vocal </a:t>
            </a:r>
          </a:p>
          <a:p>
            <a:r>
              <a:rPr lang="en-US" sz="2400" dirty="0" smtClean="0"/>
              <a:t>Evaluate language</a:t>
            </a:r>
          </a:p>
          <a:p>
            <a:r>
              <a:rPr lang="en-US" sz="2400" dirty="0" smtClean="0"/>
              <a:t>Challenge your assumptions</a:t>
            </a:r>
          </a:p>
          <a:p>
            <a:r>
              <a:rPr lang="en-US" sz="2400" dirty="0" smtClean="0"/>
              <a:t>Practice every day</a:t>
            </a:r>
          </a:p>
          <a:p>
            <a:r>
              <a:rPr lang="en-US" sz="2400" dirty="0" smtClean="0"/>
              <a:t>Stand up</a:t>
            </a:r>
          </a:p>
          <a:p>
            <a:r>
              <a:rPr lang="en-US" sz="2400" dirty="0" smtClean="0"/>
              <a:t>Advocate for policy and practices</a:t>
            </a:r>
          </a:p>
          <a:p>
            <a:r>
              <a:rPr lang="en-US" sz="2400" dirty="0" smtClean="0"/>
              <a:t>Keep learning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01484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2263515"/>
            <a:ext cx="8596668" cy="1124261"/>
          </a:xfrm>
        </p:spPr>
        <p:txBody>
          <a:bodyPr/>
          <a:lstStyle/>
          <a:p>
            <a:pPr algn="ctr"/>
            <a:r>
              <a:rPr lang="en-US" dirty="0" smtClean="0"/>
              <a:t>The Youth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1749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Why Does it Matter??</a:t>
            </a:r>
            <a:br>
              <a:rPr lang="en-US" dirty="0" smtClean="0"/>
            </a:br>
            <a:r>
              <a:rPr lang="en-US" sz="2700" dirty="0" smtClean="0"/>
              <a:t>By Max Jones</a:t>
            </a:r>
            <a:br>
              <a:rPr lang="en-US" sz="2700" dirty="0" smtClean="0"/>
            </a:b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457184"/>
            <a:ext cx="8596668" cy="258417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www.youtube.com/watch?v=WQgrOtqRTvo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98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GLBTQ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A very large community of people…..who are often lumped together under this acronym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0206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GLB </a:t>
            </a:r>
            <a:br>
              <a:rPr lang="en-US" dirty="0" smtClean="0"/>
            </a:br>
            <a:r>
              <a:rPr lang="en-US" dirty="0" smtClean="0"/>
              <a:t>Gay Lesbian and Bi-sexual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Refers to Sexual Orientation</a:t>
            </a:r>
          </a:p>
          <a:p>
            <a:r>
              <a:rPr lang="en-US" sz="3200" dirty="0" smtClean="0"/>
              <a:t>Who someone is attracted to </a:t>
            </a:r>
          </a:p>
          <a:p>
            <a:r>
              <a:rPr lang="en-US" sz="3200" dirty="0" smtClean="0"/>
              <a:t>There are many forms of sexual orientation including straight, gay ,lesbian, bi-sexual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0967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 common question??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When did you know you were gay?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5550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The “</a:t>
            </a:r>
            <a:r>
              <a:rPr lang="en-US" dirty="0" smtClean="0">
                <a:solidFill>
                  <a:srgbClr val="C00000"/>
                </a:solidFill>
              </a:rPr>
              <a:t>T” </a:t>
            </a:r>
            <a:r>
              <a:rPr lang="en-US" dirty="0" smtClean="0"/>
              <a:t>in GLB</a:t>
            </a:r>
            <a:r>
              <a:rPr lang="en-US" dirty="0" smtClean="0">
                <a:solidFill>
                  <a:srgbClr val="C00000"/>
                </a:solidFill>
              </a:rPr>
              <a:t>T</a:t>
            </a:r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Transgender</a:t>
            </a:r>
          </a:p>
          <a:p>
            <a:pPr marL="0" indent="0" algn="ctr">
              <a:buNone/>
            </a:pPr>
            <a:endParaRPr lang="en-US" sz="2800" dirty="0" smtClean="0"/>
          </a:p>
          <a:p>
            <a:pPr algn="ctr"/>
            <a:r>
              <a:rPr lang="en-US" sz="2800" dirty="0" smtClean="0"/>
              <a:t>Has nothing to do with gender identity</a:t>
            </a:r>
          </a:p>
          <a:p>
            <a:pPr algn="ctr"/>
            <a:r>
              <a:rPr lang="en-US" sz="2800" dirty="0" smtClean="0"/>
              <a:t>Nothing to do with who you are attracted to</a:t>
            </a:r>
          </a:p>
          <a:p>
            <a:pPr algn="ctr"/>
            <a:r>
              <a:rPr lang="en-US" sz="2800" dirty="0" smtClean="0"/>
              <a:t>We all have a gender identity</a:t>
            </a:r>
          </a:p>
          <a:p>
            <a:pPr algn="ctr"/>
            <a:r>
              <a:rPr lang="en-US" sz="2800" dirty="0" smtClean="0"/>
              <a:t>Researchers suggest that a person’s gender identity is set by age 3</a:t>
            </a:r>
          </a:p>
          <a:p>
            <a:pPr algn="ctr"/>
            <a:endParaRPr lang="en-US" sz="2800" dirty="0" smtClean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0589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889811"/>
          </a:xfrm>
        </p:spPr>
        <p:txBody>
          <a:bodyPr/>
          <a:lstStyle/>
          <a:p>
            <a:pPr algn="ctr"/>
            <a:r>
              <a:rPr lang="en-US" dirty="0" smtClean="0"/>
              <a:t>Gender Identity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z="2400" dirty="0" smtClean="0"/>
              <a:t>Person’s deeply felt sense of being male, female something else or something in between</a:t>
            </a:r>
            <a:r>
              <a:rPr lang="en-US" dirty="0" smtClean="0"/>
              <a:t>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47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714447"/>
          </a:xfrm>
        </p:spPr>
        <p:txBody>
          <a:bodyPr/>
          <a:lstStyle/>
          <a:p>
            <a:pPr algn="ctr"/>
            <a:r>
              <a:rPr lang="en-US" dirty="0" smtClean="0"/>
              <a:t>Transgender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When the feeling you have about who you are does not match your physical body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4685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GLBT</a:t>
            </a:r>
            <a:r>
              <a:rPr lang="en-US" dirty="0" smtClean="0">
                <a:solidFill>
                  <a:srgbClr val="C00000"/>
                </a:solidFill>
              </a:rPr>
              <a:t>Q</a:t>
            </a:r>
            <a:r>
              <a:rPr lang="en-US" dirty="0" smtClean="0"/>
              <a:t>……what about the </a:t>
            </a:r>
            <a:r>
              <a:rPr lang="en-US" dirty="0" smtClean="0">
                <a:solidFill>
                  <a:srgbClr val="C00000"/>
                </a:solidFill>
              </a:rPr>
              <a:t>Q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sz="2400" i="1" dirty="0" smtClean="0">
                <a:solidFill>
                  <a:schemeClr val="accent5"/>
                </a:solidFill>
              </a:rPr>
              <a:t>Queer</a:t>
            </a:r>
            <a:r>
              <a:rPr lang="en-US" sz="2400" dirty="0" smtClean="0"/>
              <a:t> – can include anyone whose sexuality or gender identity fall outside the heteronormative bounds</a:t>
            </a:r>
          </a:p>
          <a:p>
            <a:pPr algn="ctr"/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And OR????</a:t>
            </a:r>
            <a:endParaRPr lang="en-US" sz="2400" dirty="0"/>
          </a:p>
          <a:p>
            <a:pPr algn="ctr"/>
            <a:endParaRPr lang="en-US" sz="2400" dirty="0" smtClean="0"/>
          </a:p>
          <a:p>
            <a:pPr marL="0" indent="0" algn="ctr">
              <a:buNone/>
            </a:pPr>
            <a:r>
              <a:rPr lang="en-US" sz="2400" i="1" dirty="0" smtClean="0">
                <a:solidFill>
                  <a:srgbClr val="C00000"/>
                </a:solidFill>
              </a:rPr>
              <a:t>Questioning </a:t>
            </a:r>
            <a:r>
              <a:rPr lang="en-US" sz="2400" dirty="0" smtClean="0"/>
              <a:t>– a person who is unsure of their gender identity or sexual orientation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561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313</TotalTime>
  <Words>581</Words>
  <Application>Microsoft Office PowerPoint</Application>
  <PresentationFormat>Custom</PresentationFormat>
  <Paragraphs>84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Facet</vt:lpstr>
      <vt:lpstr>PowerPoint Presentation</vt:lpstr>
      <vt:lpstr>Supporting Our  GLBTQ Community</vt:lpstr>
      <vt:lpstr>GLBTQ</vt:lpstr>
      <vt:lpstr>GLB  Gay Lesbian and Bi-sexual</vt:lpstr>
      <vt:lpstr>A common question??</vt:lpstr>
      <vt:lpstr> The “T” in GLBTQ</vt:lpstr>
      <vt:lpstr>Gender Identity</vt:lpstr>
      <vt:lpstr>Transgender </vt:lpstr>
      <vt:lpstr>GLBTQ……what about the Q?</vt:lpstr>
      <vt:lpstr>Two –Spirited 2S</vt:lpstr>
      <vt:lpstr>Gender Expression</vt:lpstr>
      <vt:lpstr>Transgender and Gender Non- Conforming Students</vt:lpstr>
      <vt:lpstr>So why the need to support our GLBTQ community?</vt:lpstr>
      <vt:lpstr>We live in a binary heterosexist world</vt:lpstr>
      <vt:lpstr>Supporting Our GLBTQ Community</vt:lpstr>
      <vt:lpstr>Seek to Understand the Dominant Narrative</vt:lpstr>
      <vt:lpstr>Watch your language</vt:lpstr>
      <vt:lpstr>Include GLBTQ community in your curriculum</vt:lpstr>
      <vt:lpstr>What do you stand for?</vt:lpstr>
      <vt:lpstr>Don’t be afraid to say “I don’t  know”</vt:lpstr>
      <vt:lpstr>Look at the everyday forms and processes we use </vt:lpstr>
      <vt:lpstr>Support GSAs in your organization</vt:lpstr>
      <vt:lpstr>Provide safe access to washroom and change-room facilities in accordance with the student’s gender identity </vt:lpstr>
      <vt:lpstr>Ensure dress codes support the full expression of the people’s gender identity</vt:lpstr>
      <vt:lpstr>To be an ally….</vt:lpstr>
      <vt:lpstr>The Youth Project</vt:lpstr>
      <vt:lpstr>Why Does it Matter?? By Max Jones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Syms, Joanne X</dc:creator>
  <cp:lastModifiedBy>Literacy01</cp:lastModifiedBy>
  <cp:revision>22</cp:revision>
  <dcterms:created xsi:type="dcterms:W3CDTF">2015-04-09T16:53:43Z</dcterms:created>
  <dcterms:modified xsi:type="dcterms:W3CDTF">2015-05-13T14:01:05Z</dcterms:modified>
</cp:coreProperties>
</file>