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charts/chart4.xml" ContentType="application/vnd.openxmlformats-officedocument.drawingml.chart+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7.xml" ContentType="application/vnd.openxmlformats-officedocument.presentationml.notesSlide+xml"/>
  <Override PartName="/ppt/charts/chart5.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3"/>
  </p:notesMasterIdLst>
  <p:handoutMasterIdLst>
    <p:handoutMasterId r:id="rId64"/>
  </p:handoutMasterIdLst>
  <p:sldIdLst>
    <p:sldId id="270" r:id="rId2"/>
    <p:sldId id="301" r:id="rId3"/>
    <p:sldId id="302" r:id="rId4"/>
    <p:sldId id="303" r:id="rId5"/>
    <p:sldId id="304" r:id="rId6"/>
    <p:sldId id="305" r:id="rId7"/>
    <p:sldId id="323" r:id="rId8"/>
    <p:sldId id="306" r:id="rId9"/>
    <p:sldId id="321" r:id="rId10"/>
    <p:sldId id="322" r:id="rId11"/>
    <p:sldId id="307" r:id="rId12"/>
    <p:sldId id="320" r:id="rId13"/>
    <p:sldId id="342" r:id="rId14"/>
    <p:sldId id="308" r:id="rId15"/>
    <p:sldId id="341" r:id="rId16"/>
    <p:sldId id="309" r:id="rId17"/>
    <p:sldId id="324" r:id="rId18"/>
    <p:sldId id="266" r:id="rId19"/>
    <p:sldId id="325" r:id="rId20"/>
    <p:sldId id="273" r:id="rId21"/>
    <p:sldId id="272" r:id="rId22"/>
    <p:sldId id="258" r:id="rId23"/>
    <p:sldId id="261" r:id="rId24"/>
    <p:sldId id="276" r:id="rId25"/>
    <p:sldId id="328" r:id="rId26"/>
    <p:sldId id="326" r:id="rId27"/>
    <p:sldId id="343" r:id="rId28"/>
    <p:sldId id="349" r:id="rId29"/>
    <p:sldId id="351" r:id="rId30"/>
    <p:sldId id="352" r:id="rId31"/>
    <p:sldId id="353" r:id="rId32"/>
    <p:sldId id="310" r:id="rId33"/>
    <p:sldId id="329" r:id="rId34"/>
    <p:sldId id="347" r:id="rId35"/>
    <p:sldId id="330" r:id="rId36"/>
    <p:sldId id="332" r:id="rId37"/>
    <p:sldId id="333" r:id="rId38"/>
    <p:sldId id="334" r:id="rId39"/>
    <p:sldId id="335" r:id="rId40"/>
    <p:sldId id="336" r:id="rId41"/>
    <p:sldId id="337" r:id="rId42"/>
    <p:sldId id="311" r:id="rId43"/>
    <p:sldId id="338" r:id="rId44"/>
    <p:sldId id="339" r:id="rId45"/>
    <p:sldId id="354" r:id="rId46"/>
    <p:sldId id="355" r:id="rId47"/>
    <p:sldId id="358" r:id="rId48"/>
    <p:sldId id="340" r:id="rId49"/>
    <p:sldId id="344" r:id="rId50"/>
    <p:sldId id="312" r:id="rId51"/>
    <p:sldId id="313" r:id="rId52"/>
    <p:sldId id="315" r:id="rId53"/>
    <p:sldId id="314" r:id="rId54"/>
    <p:sldId id="348" r:id="rId55"/>
    <p:sldId id="346" r:id="rId56"/>
    <p:sldId id="316" r:id="rId57"/>
    <p:sldId id="317" r:id="rId58"/>
    <p:sldId id="345" r:id="rId59"/>
    <p:sldId id="359" r:id="rId60"/>
    <p:sldId id="283" r:id="rId61"/>
    <p:sldId id="264" r:id="rId62"/>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0719" autoAdjust="0"/>
  </p:normalViewPr>
  <p:slideViewPr>
    <p:cSldViewPr>
      <p:cViewPr>
        <p:scale>
          <a:sx n="76" d="100"/>
          <a:sy n="76" d="100"/>
        </p:scale>
        <p:origin x="-1392" y="-6"/>
      </p:cViewPr>
      <p:guideLst>
        <p:guide orient="horz" pos="2160"/>
        <p:guide pos="2880"/>
      </p:guideLst>
    </p:cSldViewPr>
  </p:slideViewPr>
  <p:outlineViewPr>
    <p:cViewPr>
      <p:scale>
        <a:sx n="33" d="100"/>
        <a:sy n="33" d="100"/>
      </p:scale>
      <p:origin x="48" y="200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Feuil1!$B$1</c:f>
              <c:strCache>
                <c:ptCount val="1"/>
                <c:pt idx="0">
                  <c:v>Compétences requises</c:v>
                </c:pt>
              </c:strCache>
            </c:strRef>
          </c:tx>
          <c:explosion val="25"/>
          <c:dPt>
            <c:idx val="3"/>
            <c:bubble3D val="0"/>
            <c:spPr>
              <a:noFill/>
            </c:spPr>
          </c:dPt>
          <c:cat>
            <c:strRef>
              <c:f>Feuil1!$A$2:$A$5</c:f>
              <c:strCache>
                <c:ptCount val="3"/>
                <c:pt idx="0">
                  <c:v> soft skills 55.26%</c:v>
                </c:pt>
                <c:pt idx="1">
                  <c:v>essentiel skills 35.53%</c:v>
                </c:pt>
                <c:pt idx="2">
                  <c:v>Compétences téchniques 9,21%</c:v>
                </c:pt>
              </c:strCache>
            </c:strRef>
          </c:cat>
          <c:val>
            <c:numRef>
              <c:f>Feuil1!$B$2:$B$5</c:f>
              <c:numCache>
                <c:formatCode>0.00%</c:formatCode>
                <c:ptCount val="4"/>
                <c:pt idx="0">
                  <c:v>0.55259999999999998</c:v>
                </c:pt>
                <c:pt idx="1">
                  <c:v>0.3553</c:v>
                </c:pt>
                <c:pt idx="2">
                  <c:v>9.2100000000000001E-2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8265035298038579"/>
          <c:y val="0.30376179132551162"/>
          <c:w val="0.3026529798649874"/>
          <c:h val="0.4949140018034172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Feuil1!$B$1</c:f>
              <c:strCache>
                <c:ptCount val="1"/>
                <c:pt idx="0">
                  <c:v>compétences requises lors de l'embauche</c:v>
                </c:pt>
              </c:strCache>
            </c:strRef>
          </c:tx>
          <c:explosion val="25"/>
          <c:cat>
            <c:strRef>
              <c:f>Feuil1!$A$2:$A$5</c:f>
              <c:strCache>
                <c:ptCount val="3"/>
                <c:pt idx="0">
                  <c:v>Soft skills 70.87%</c:v>
                </c:pt>
                <c:pt idx="1">
                  <c:v>Essentiel Skills 18.99</c:v>
                </c:pt>
                <c:pt idx="2">
                  <c:v>Technical Skills 10.13%</c:v>
                </c:pt>
              </c:strCache>
            </c:strRef>
          </c:cat>
          <c:val>
            <c:numRef>
              <c:f>Feuil1!$B$2:$B$5</c:f>
              <c:numCache>
                <c:formatCode>General</c:formatCode>
                <c:ptCount val="4"/>
                <c:pt idx="0">
                  <c:v>70.87</c:v>
                </c:pt>
                <c:pt idx="1">
                  <c:v>18.989999999999998</c:v>
                </c:pt>
                <c:pt idx="2">
                  <c:v>10.130000000000001</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sz="1050"/>
            </a:pPr>
            <a:endParaRPr lang="en-US"/>
          </a:p>
        </c:txPr>
      </c:legendEntry>
      <c:legendEntry>
        <c:idx val="1"/>
        <c:txPr>
          <a:bodyPr/>
          <a:lstStyle/>
          <a:p>
            <a:pPr>
              <a:defRPr sz="1050"/>
            </a:pPr>
            <a:endParaRPr lang="en-US"/>
          </a:p>
        </c:txPr>
      </c:legendEntry>
      <c:legendEntry>
        <c:idx val="2"/>
        <c:txPr>
          <a:bodyPr/>
          <a:lstStyle/>
          <a:p>
            <a:pPr>
              <a:defRPr sz="1050"/>
            </a:pPr>
            <a:endParaRPr lang="en-US"/>
          </a:p>
        </c:txPr>
      </c:legendEntry>
      <c:legendEntry>
        <c:idx val="3"/>
        <c:delete val="1"/>
      </c:legendEntry>
      <c:layout>
        <c:manualLayout>
          <c:xMode val="edge"/>
          <c:yMode val="edge"/>
          <c:x val="0.6891197963819623"/>
          <c:y val="0.44737493706373049"/>
          <c:w val="0.31088027256230788"/>
          <c:h val="0.37195261780030137"/>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Feuil1!$B$1</c:f>
              <c:strCache>
                <c:ptCount val="1"/>
                <c:pt idx="0">
                  <c:v>Série 1</c:v>
                </c:pt>
              </c:strCache>
            </c:strRef>
          </c:tx>
          <c:invertIfNegative val="0"/>
          <c:cat>
            <c:strRef>
              <c:f>Feuil1!$A$2:$A$6</c:f>
              <c:strCache>
                <c:ptCount val="5"/>
                <c:pt idx="0">
                  <c:v>Interpersonal skills  85.71%</c:v>
                </c:pt>
                <c:pt idx="1">
                  <c:v>Positive attitude at work 78.57%</c:v>
                </c:pt>
                <c:pt idx="2">
                  <c:v>Works Independly 60.71%</c:v>
                </c:pt>
                <c:pt idx="3">
                  <c:v>Open to learning new things  35.71 %</c:v>
                </c:pt>
                <c:pt idx="4">
                  <c:v>Good customer service 28,57%</c:v>
                </c:pt>
              </c:strCache>
            </c:strRef>
          </c:cat>
          <c:val>
            <c:numRef>
              <c:f>Feuil1!$B$2:$B$6</c:f>
              <c:numCache>
                <c:formatCode>General</c:formatCode>
                <c:ptCount val="5"/>
                <c:pt idx="0">
                  <c:v>85.71</c:v>
                </c:pt>
                <c:pt idx="1">
                  <c:v>78.569999999999993</c:v>
                </c:pt>
                <c:pt idx="2">
                  <c:v>60.71</c:v>
                </c:pt>
                <c:pt idx="3">
                  <c:v>35.71</c:v>
                </c:pt>
                <c:pt idx="4">
                  <c:v>28.57</c:v>
                </c:pt>
              </c:numCache>
            </c:numRef>
          </c:val>
        </c:ser>
        <c:ser>
          <c:idx val="1"/>
          <c:order val="1"/>
          <c:tx>
            <c:strRef>
              <c:f>Feuil1!$C$1</c:f>
              <c:strCache>
                <c:ptCount val="1"/>
                <c:pt idx="0">
                  <c:v>Colonne1</c:v>
                </c:pt>
              </c:strCache>
            </c:strRef>
          </c:tx>
          <c:invertIfNegative val="0"/>
          <c:cat>
            <c:strRef>
              <c:f>Feuil1!$A$2:$A$6</c:f>
              <c:strCache>
                <c:ptCount val="5"/>
                <c:pt idx="0">
                  <c:v>Interpersonal skills  85.71%</c:v>
                </c:pt>
                <c:pt idx="1">
                  <c:v>Positive attitude at work 78.57%</c:v>
                </c:pt>
                <c:pt idx="2">
                  <c:v>Works Independly 60.71%</c:v>
                </c:pt>
                <c:pt idx="3">
                  <c:v>Open to learning new things  35.71 %</c:v>
                </c:pt>
                <c:pt idx="4">
                  <c:v>Good customer service 28,57%</c:v>
                </c:pt>
              </c:strCache>
            </c:strRef>
          </c:cat>
          <c:val>
            <c:numRef>
              <c:f>Feuil1!$C$2:$C$6</c:f>
              <c:numCache>
                <c:formatCode>General</c:formatCode>
                <c:ptCount val="5"/>
              </c:numCache>
            </c:numRef>
          </c:val>
        </c:ser>
        <c:ser>
          <c:idx val="2"/>
          <c:order val="2"/>
          <c:tx>
            <c:strRef>
              <c:f>Feuil1!$D$1</c:f>
              <c:strCache>
                <c:ptCount val="1"/>
                <c:pt idx="0">
                  <c:v>Colonne2</c:v>
                </c:pt>
              </c:strCache>
            </c:strRef>
          </c:tx>
          <c:invertIfNegative val="0"/>
          <c:cat>
            <c:strRef>
              <c:f>Feuil1!$A$2:$A$6</c:f>
              <c:strCache>
                <c:ptCount val="5"/>
                <c:pt idx="0">
                  <c:v>Interpersonal skills  85.71%</c:v>
                </c:pt>
                <c:pt idx="1">
                  <c:v>Positive attitude at work 78.57%</c:v>
                </c:pt>
                <c:pt idx="2">
                  <c:v>Works Independly 60.71%</c:v>
                </c:pt>
                <c:pt idx="3">
                  <c:v>Open to learning new things  35.71 %</c:v>
                </c:pt>
                <c:pt idx="4">
                  <c:v>Good customer service 28,57%</c:v>
                </c:pt>
              </c:strCache>
            </c:strRef>
          </c:cat>
          <c:val>
            <c:numRef>
              <c:f>Feuil1!$D$2:$D$6</c:f>
              <c:numCache>
                <c:formatCode>General</c:formatCode>
                <c:ptCount val="5"/>
              </c:numCache>
            </c:numRef>
          </c:val>
        </c:ser>
        <c:dLbls>
          <c:showLegendKey val="0"/>
          <c:showVal val="0"/>
          <c:showCatName val="0"/>
          <c:showSerName val="0"/>
          <c:showPercent val="0"/>
          <c:showBubbleSize val="0"/>
        </c:dLbls>
        <c:gapWidth val="150"/>
        <c:axId val="59345536"/>
        <c:axId val="59347328"/>
      </c:barChart>
      <c:catAx>
        <c:axId val="59345536"/>
        <c:scaling>
          <c:orientation val="minMax"/>
        </c:scaling>
        <c:delete val="0"/>
        <c:axPos val="b"/>
        <c:majorTickMark val="out"/>
        <c:minorTickMark val="none"/>
        <c:tickLblPos val="nextTo"/>
        <c:crossAx val="59347328"/>
        <c:crosses val="autoZero"/>
        <c:auto val="1"/>
        <c:lblAlgn val="ctr"/>
        <c:lblOffset val="100"/>
        <c:noMultiLvlLbl val="0"/>
      </c:catAx>
      <c:valAx>
        <c:axId val="59347328"/>
        <c:scaling>
          <c:orientation val="minMax"/>
        </c:scaling>
        <c:delete val="0"/>
        <c:axPos val="l"/>
        <c:majorGridlines/>
        <c:numFmt formatCode="General" sourceLinked="1"/>
        <c:majorTickMark val="out"/>
        <c:minorTickMark val="none"/>
        <c:tickLblPos val="nextTo"/>
        <c:crossAx val="5934553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Feuil1!$B$1</c:f>
              <c:strCache>
                <c:ptCount val="1"/>
                <c:pt idx="0">
                  <c:v>Colonne2</c:v>
                </c:pt>
              </c:strCache>
            </c:strRef>
          </c:tx>
          <c:invertIfNegative val="0"/>
          <c:cat>
            <c:strRef>
              <c:f>Feuil1!$A$2:$A$5</c:f>
              <c:strCache>
                <c:ptCount val="4"/>
                <c:pt idx="0">
                  <c:v>Reading 46.43%</c:v>
                </c:pt>
                <c:pt idx="1">
                  <c:v>Reasonning 35.71%</c:v>
                </c:pt>
                <c:pt idx="2">
                  <c:v>Math 39,29%</c:v>
                </c:pt>
                <c:pt idx="3">
                  <c:v>Computer Skills 25.0%</c:v>
                </c:pt>
              </c:strCache>
            </c:strRef>
          </c:cat>
          <c:val>
            <c:numRef>
              <c:f>Feuil1!$B$2:$B$5</c:f>
              <c:numCache>
                <c:formatCode>General</c:formatCode>
                <c:ptCount val="4"/>
              </c:numCache>
            </c:numRef>
          </c:val>
        </c:ser>
        <c:ser>
          <c:idx val="1"/>
          <c:order val="1"/>
          <c:tx>
            <c:strRef>
              <c:f>Feuil1!$C$1</c:f>
              <c:strCache>
                <c:ptCount val="1"/>
                <c:pt idx="0">
                  <c:v>Série 2</c:v>
                </c:pt>
              </c:strCache>
            </c:strRef>
          </c:tx>
          <c:invertIfNegative val="0"/>
          <c:cat>
            <c:strRef>
              <c:f>Feuil1!$A$2:$A$5</c:f>
              <c:strCache>
                <c:ptCount val="4"/>
                <c:pt idx="0">
                  <c:v>Reading 46.43%</c:v>
                </c:pt>
                <c:pt idx="1">
                  <c:v>Reasonning 35.71%</c:v>
                </c:pt>
                <c:pt idx="2">
                  <c:v>Math 39,29%</c:v>
                </c:pt>
                <c:pt idx="3">
                  <c:v>Computer Skills 25.0%</c:v>
                </c:pt>
              </c:strCache>
            </c:strRef>
          </c:cat>
          <c:val>
            <c:numRef>
              <c:f>Feuil1!$C$2:$C$5</c:f>
              <c:numCache>
                <c:formatCode>General</c:formatCode>
                <c:ptCount val="4"/>
                <c:pt idx="0">
                  <c:v>46.43</c:v>
                </c:pt>
                <c:pt idx="1">
                  <c:v>35.71</c:v>
                </c:pt>
                <c:pt idx="2">
                  <c:v>39.29</c:v>
                </c:pt>
                <c:pt idx="3">
                  <c:v>25</c:v>
                </c:pt>
              </c:numCache>
            </c:numRef>
          </c:val>
        </c:ser>
        <c:ser>
          <c:idx val="2"/>
          <c:order val="2"/>
          <c:tx>
            <c:strRef>
              <c:f>Feuil1!$D$1</c:f>
              <c:strCache>
                <c:ptCount val="1"/>
                <c:pt idx="0">
                  <c:v>Colonne1</c:v>
                </c:pt>
              </c:strCache>
            </c:strRef>
          </c:tx>
          <c:invertIfNegative val="0"/>
          <c:cat>
            <c:strRef>
              <c:f>Feuil1!$A$2:$A$5</c:f>
              <c:strCache>
                <c:ptCount val="4"/>
                <c:pt idx="0">
                  <c:v>Reading 46.43%</c:v>
                </c:pt>
                <c:pt idx="1">
                  <c:v>Reasonning 35.71%</c:v>
                </c:pt>
                <c:pt idx="2">
                  <c:v>Math 39,29%</c:v>
                </c:pt>
                <c:pt idx="3">
                  <c:v>Computer Skills 25.0%</c:v>
                </c:pt>
              </c:strCache>
            </c:strRef>
          </c:cat>
          <c:val>
            <c:numRef>
              <c:f>Feuil1!$D$2:$D$5</c:f>
              <c:numCache>
                <c:formatCode>General</c:formatCode>
                <c:ptCount val="4"/>
              </c:numCache>
            </c:numRef>
          </c:val>
        </c:ser>
        <c:dLbls>
          <c:showLegendKey val="0"/>
          <c:showVal val="0"/>
          <c:showCatName val="0"/>
          <c:showSerName val="0"/>
          <c:showPercent val="0"/>
          <c:showBubbleSize val="0"/>
        </c:dLbls>
        <c:gapWidth val="150"/>
        <c:axId val="60771712"/>
        <c:axId val="61965440"/>
      </c:barChart>
      <c:catAx>
        <c:axId val="60771712"/>
        <c:scaling>
          <c:orientation val="minMax"/>
        </c:scaling>
        <c:delete val="0"/>
        <c:axPos val="b"/>
        <c:majorTickMark val="out"/>
        <c:minorTickMark val="none"/>
        <c:tickLblPos val="nextTo"/>
        <c:crossAx val="61965440"/>
        <c:crosses val="autoZero"/>
        <c:auto val="1"/>
        <c:lblAlgn val="ctr"/>
        <c:lblOffset val="100"/>
        <c:noMultiLvlLbl val="0"/>
      </c:catAx>
      <c:valAx>
        <c:axId val="61965440"/>
        <c:scaling>
          <c:orientation val="minMax"/>
        </c:scaling>
        <c:delete val="0"/>
        <c:axPos val="l"/>
        <c:majorGridlines/>
        <c:numFmt formatCode="General" sourceLinked="1"/>
        <c:majorTickMark val="out"/>
        <c:minorTickMark val="none"/>
        <c:tickLblPos val="nextTo"/>
        <c:crossAx val="6077171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Feuil1!$B$1</c:f>
              <c:strCache>
                <c:ptCount val="1"/>
                <c:pt idx="0">
                  <c:v>Les compétences de l'employé modèle</c:v>
                </c:pt>
              </c:strCache>
            </c:strRef>
          </c:tx>
          <c:explosion val="25"/>
          <c:cat>
            <c:strRef>
              <c:f>Feuil1!$A$2:$A$5</c:f>
              <c:strCache>
                <c:ptCount val="3"/>
                <c:pt idx="0">
                  <c:v>Soft Skills 66.67%</c:v>
                </c:pt>
                <c:pt idx="1">
                  <c:v>Essentiel Skills 19.05%</c:v>
                </c:pt>
                <c:pt idx="2">
                  <c:v>Technical Skills 14.29%</c:v>
                </c:pt>
              </c:strCache>
            </c:strRef>
          </c:cat>
          <c:val>
            <c:numRef>
              <c:f>Feuil1!$B$2:$B$5</c:f>
              <c:numCache>
                <c:formatCode>General</c:formatCode>
                <c:ptCount val="4"/>
                <c:pt idx="0">
                  <c:v>66.67</c:v>
                </c:pt>
                <c:pt idx="1">
                  <c:v>19.05</c:v>
                </c:pt>
                <c:pt idx="2">
                  <c:v>14.29</c:v>
                </c:pt>
              </c:numCache>
            </c:numRef>
          </c:val>
        </c:ser>
        <c:dLbls>
          <c:showLegendKey val="0"/>
          <c:showVal val="0"/>
          <c:showCatName val="0"/>
          <c:showSerName val="0"/>
          <c:showPercent val="0"/>
          <c:showBubbleSize val="0"/>
          <c:showLeaderLines val="1"/>
        </c:dLbls>
      </c:pie3DChart>
    </c:plotArea>
    <c:legend>
      <c:legendPos val="r"/>
      <c:legendEntry>
        <c:idx val="3"/>
        <c:delete val="1"/>
      </c:legendEntry>
      <c:layout>
        <c:manualLayout>
          <c:xMode val="edge"/>
          <c:yMode val="edge"/>
          <c:x val="0.74683307964129864"/>
          <c:y val="0.38486596248780797"/>
          <c:w val="0.24270706838884745"/>
          <c:h val="0.33939485524658719"/>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15193373575775"/>
          <c:y val="2.1790313896746516E-2"/>
          <c:w val="0.80858201259620543"/>
          <c:h val="0.50116071590283839"/>
        </c:manualLayout>
      </c:layout>
      <c:barChart>
        <c:barDir val="col"/>
        <c:grouping val="clustered"/>
        <c:varyColors val="0"/>
        <c:ser>
          <c:idx val="0"/>
          <c:order val="0"/>
          <c:tx>
            <c:strRef>
              <c:f>Feuil1!$B$1</c:f>
              <c:strCache>
                <c:ptCount val="1"/>
                <c:pt idx="0">
                  <c:v>Colonne1</c:v>
                </c:pt>
              </c:strCache>
            </c:strRef>
          </c:tx>
          <c:invertIfNegative val="0"/>
          <c:cat>
            <c:strRef>
              <c:f>Feuil1!$A$2:$A$6</c:f>
              <c:strCache>
                <c:ptCount val="5"/>
                <c:pt idx="0">
                  <c:v>Communication / interpersonal skills 92,86%</c:v>
                </c:pt>
                <c:pt idx="1">
                  <c:v>Works independantly 82.14%</c:v>
                </c:pt>
                <c:pt idx="2">
                  <c:v>Good work ethic 35.71%</c:v>
                </c:pt>
                <c:pt idx="3">
                  <c:v>Willing to learn 21.14%</c:v>
                </c:pt>
                <c:pt idx="4">
                  <c:v>Helpful with customers/clients 17.86%</c:v>
                </c:pt>
              </c:strCache>
            </c:strRef>
          </c:cat>
          <c:val>
            <c:numRef>
              <c:f>Feuil1!$B$2:$B$6</c:f>
              <c:numCache>
                <c:formatCode>General</c:formatCode>
                <c:ptCount val="5"/>
                <c:pt idx="0">
                  <c:v>92.86</c:v>
                </c:pt>
                <c:pt idx="1">
                  <c:v>82.14</c:v>
                </c:pt>
                <c:pt idx="2">
                  <c:v>35.71</c:v>
                </c:pt>
                <c:pt idx="3">
                  <c:v>21.14</c:v>
                </c:pt>
                <c:pt idx="4">
                  <c:v>17.86</c:v>
                </c:pt>
              </c:numCache>
            </c:numRef>
          </c:val>
        </c:ser>
        <c:ser>
          <c:idx val="1"/>
          <c:order val="1"/>
          <c:tx>
            <c:strRef>
              <c:f>Feuil1!$C$1</c:f>
              <c:strCache>
                <c:ptCount val="1"/>
                <c:pt idx="0">
                  <c:v>Colonne2</c:v>
                </c:pt>
              </c:strCache>
            </c:strRef>
          </c:tx>
          <c:invertIfNegative val="0"/>
          <c:cat>
            <c:strRef>
              <c:f>Feuil1!$A$2:$A$6</c:f>
              <c:strCache>
                <c:ptCount val="5"/>
                <c:pt idx="0">
                  <c:v>Communication / interpersonal skills 92,86%</c:v>
                </c:pt>
                <c:pt idx="1">
                  <c:v>Works independantly 82.14%</c:v>
                </c:pt>
                <c:pt idx="2">
                  <c:v>Good work ethic 35.71%</c:v>
                </c:pt>
                <c:pt idx="3">
                  <c:v>Willing to learn 21.14%</c:v>
                </c:pt>
                <c:pt idx="4">
                  <c:v>Helpful with customers/clients 17.86%</c:v>
                </c:pt>
              </c:strCache>
            </c:strRef>
          </c:cat>
          <c:val>
            <c:numRef>
              <c:f>Feuil1!$C$2:$C$6</c:f>
              <c:numCache>
                <c:formatCode>General</c:formatCode>
                <c:ptCount val="5"/>
              </c:numCache>
            </c:numRef>
          </c:val>
        </c:ser>
        <c:ser>
          <c:idx val="2"/>
          <c:order val="2"/>
          <c:tx>
            <c:strRef>
              <c:f>Feuil1!$D$1</c:f>
              <c:strCache>
                <c:ptCount val="1"/>
                <c:pt idx="0">
                  <c:v>Colonne3</c:v>
                </c:pt>
              </c:strCache>
            </c:strRef>
          </c:tx>
          <c:invertIfNegative val="0"/>
          <c:cat>
            <c:strRef>
              <c:f>Feuil1!$A$2:$A$6</c:f>
              <c:strCache>
                <c:ptCount val="5"/>
                <c:pt idx="0">
                  <c:v>Communication / interpersonal skills 92,86%</c:v>
                </c:pt>
                <c:pt idx="1">
                  <c:v>Works independantly 82.14%</c:v>
                </c:pt>
                <c:pt idx="2">
                  <c:v>Good work ethic 35.71%</c:v>
                </c:pt>
                <c:pt idx="3">
                  <c:v>Willing to learn 21.14%</c:v>
                </c:pt>
                <c:pt idx="4">
                  <c:v>Helpful with customers/clients 17.86%</c:v>
                </c:pt>
              </c:strCache>
            </c:strRef>
          </c:cat>
          <c:val>
            <c:numRef>
              <c:f>Feuil1!$D$2:$D$6</c:f>
              <c:numCache>
                <c:formatCode>General</c:formatCode>
                <c:ptCount val="5"/>
              </c:numCache>
            </c:numRef>
          </c:val>
        </c:ser>
        <c:dLbls>
          <c:showLegendKey val="0"/>
          <c:showVal val="0"/>
          <c:showCatName val="0"/>
          <c:showSerName val="0"/>
          <c:showPercent val="0"/>
          <c:showBubbleSize val="0"/>
        </c:dLbls>
        <c:gapWidth val="150"/>
        <c:axId val="62080896"/>
        <c:axId val="62082432"/>
      </c:barChart>
      <c:catAx>
        <c:axId val="62080896"/>
        <c:scaling>
          <c:orientation val="minMax"/>
        </c:scaling>
        <c:delete val="0"/>
        <c:axPos val="b"/>
        <c:numFmt formatCode="General" sourceLinked="1"/>
        <c:majorTickMark val="out"/>
        <c:minorTickMark val="none"/>
        <c:tickLblPos val="nextTo"/>
        <c:crossAx val="62082432"/>
        <c:crosses val="autoZero"/>
        <c:auto val="1"/>
        <c:lblAlgn val="ctr"/>
        <c:lblOffset val="100"/>
        <c:noMultiLvlLbl val="0"/>
      </c:catAx>
      <c:valAx>
        <c:axId val="62082432"/>
        <c:scaling>
          <c:orientation val="minMax"/>
        </c:scaling>
        <c:delete val="0"/>
        <c:axPos val="l"/>
        <c:majorGridlines/>
        <c:numFmt formatCode="General" sourceLinked="1"/>
        <c:majorTickMark val="out"/>
        <c:minorTickMark val="none"/>
        <c:tickLblPos val="nextTo"/>
        <c:crossAx val="6208089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916290824126489E-2"/>
          <c:y val="6.6242867240160666E-2"/>
          <c:w val="0.89782875100099491"/>
          <c:h val="0.66850293930042926"/>
        </c:manualLayout>
      </c:layout>
      <c:barChart>
        <c:barDir val="col"/>
        <c:grouping val="clustered"/>
        <c:varyColors val="0"/>
        <c:ser>
          <c:idx val="0"/>
          <c:order val="0"/>
          <c:tx>
            <c:strRef>
              <c:f>Feuil1!$B$1</c:f>
              <c:strCache>
                <c:ptCount val="1"/>
                <c:pt idx="0">
                  <c:v>Série 1</c:v>
                </c:pt>
              </c:strCache>
            </c:strRef>
          </c:tx>
          <c:invertIfNegative val="0"/>
          <c:cat>
            <c:strRef>
              <c:f>Feuil1!$A$2:$A$5</c:f>
              <c:strCache>
                <c:ptCount val="3"/>
                <c:pt idx="0">
                  <c:v>Reasoning / follow directions 25%</c:v>
                </c:pt>
                <c:pt idx="1">
                  <c:v>written and oral communication 14.29%</c:v>
                </c:pt>
                <c:pt idx="2">
                  <c:v>team work 10.71%</c:v>
                </c:pt>
              </c:strCache>
            </c:strRef>
          </c:cat>
          <c:val>
            <c:numRef>
              <c:f>Feuil1!$B$2:$B$5</c:f>
              <c:numCache>
                <c:formatCode>General</c:formatCode>
                <c:ptCount val="4"/>
              </c:numCache>
            </c:numRef>
          </c:val>
        </c:ser>
        <c:ser>
          <c:idx val="1"/>
          <c:order val="1"/>
          <c:tx>
            <c:strRef>
              <c:f>Feuil1!$C$1</c:f>
              <c:strCache>
                <c:ptCount val="1"/>
                <c:pt idx="0">
                  <c:v>Colonne2</c:v>
                </c:pt>
              </c:strCache>
            </c:strRef>
          </c:tx>
          <c:invertIfNegative val="0"/>
          <c:cat>
            <c:strRef>
              <c:f>Feuil1!$A$2:$A$5</c:f>
              <c:strCache>
                <c:ptCount val="3"/>
                <c:pt idx="0">
                  <c:v>Reasoning / follow directions 25%</c:v>
                </c:pt>
                <c:pt idx="1">
                  <c:v>written and oral communication 14.29%</c:v>
                </c:pt>
                <c:pt idx="2">
                  <c:v>team work 10.71%</c:v>
                </c:pt>
              </c:strCache>
            </c:strRef>
          </c:cat>
          <c:val>
            <c:numRef>
              <c:f>Feuil1!$C$2:$C$5</c:f>
              <c:numCache>
                <c:formatCode>General</c:formatCode>
                <c:ptCount val="4"/>
                <c:pt idx="0">
                  <c:v>25</c:v>
                </c:pt>
                <c:pt idx="1">
                  <c:v>14.29</c:v>
                </c:pt>
                <c:pt idx="2">
                  <c:v>10.71</c:v>
                </c:pt>
              </c:numCache>
            </c:numRef>
          </c:val>
        </c:ser>
        <c:ser>
          <c:idx val="2"/>
          <c:order val="2"/>
          <c:tx>
            <c:strRef>
              <c:f>Feuil1!$D$1</c:f>
              <c:strCache>
                <c:ptCount val="1"/>
                <c:pt idx="0">
                  <c:v>Colonne1</c:v>
                </c:pt>
              </c:strCache>
            </c:strRef>
          </c:tx>
          <c:invertIfNegative val="0"/>
          <c:cat>
            <c:strRef>
              <c:f>Feuil1!$A$2:$A$5</c:f>
              <c:strCache>
                <c:ptCount val="3"/>
                <c:pt idx="0">
                  <c:v>Reasoning / follow directions 25%</c:v>
                </c:pt>
                <c:pt idx="1">
                  <c:v>written and oral communication 14.29%</c:v>
                </c:pt>
                <c:pt idx="2">
                  <c:v>team work 10.71%</c:v>
                </c:pt>
              </c:strCache>
            </c:strRef>
          </c:cat>
          <c:val>
            <c:numRef>
              <c:f>Feuil1!$D$2:$D$5</c:f>
              <c:numCache>
                <c:formatCode>General</c:formatCode>
                <c:ptCount val="4"/>
              </c:numCache>
            </c:numRef>
          </c:val>
        </c:ser>
        <c:dLbls>
          <c:showLegendKey val="0"/>
          <c:showVal val="0"/>
          <c:showCatName val="0"/>
          <c:showSerName val="0"/>
          <c:showPercent val="0"/>
          <c:showBubbleSize val="0"/>
        </c:dLbls>
        <c:gapWidth val="150"/>
        <c:axId val="62157184"/>
        <c:axId val="62158720"/>
      </c:barChart>
      <c:catAx>
        <c:axId val="62157184"/>
        <c:scaling>
          <c:orientation val="minMax"/>
        </c:scaling>
        <c:delete val="0"/>
        <c:axPos val="b"/>
        <c:majorTickMark val="out"/>
        <c:minorTickMark val="none"/>
        <c:tickLblPos val="nextTo"/>
        <c:crossAx val="62158720"/>
        <c:crosses val="autoZero"/>
        <c:auto val="1"/>
        <c:lblAlgn val="ctr"/>
        <c:lblOffset val="100"/>
        <c:noMultiLvlLbl val="0"/>
      </c:catAx>
      <c:valAx>
        <c:axId val="62158720"/>
        <c:scaling>
          <c:orientation val="minMax"/>
        </c:scaling>
        <c:delete val="0"/>
        <c:axPos val="l"/>
        <c:majorGridlines/>
        <c:numFmt formatCode="General" sourceLinked="1"/>
        <c:majorTickMark val="out"/>
        <c:minorTickMark val="none"/>
        <c:tickLblPos val="nextTo"/>
        <c:crossAx val="6215718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F326238-D68C-47ED-91B2-0BB692596D9A}" type="datetimeFigureOut">
              <a:rPr lang="fr-CA" smtClean="0"/>
              <a:t>2014-04-08</a:t>
            </a:fld>
            <a:endParaRPr lang="fr-CA"/>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C284800-3BEF-4565-8EA6-74F00B2D748F}" type="slidenum">
              <a:rPr lang="fr-CA" smtClean="0"/>
              <a:t>‹N°›</a:t>
            </a:fld>
            <a:endParaRPr lang="fr-CA"/>
          </a:p>
        </p:txBody>
      </p:sp>
    </p:spTree>
    <p:extLst>
      <p:ext uri="{BB962C8B-B14F-4D97-AF65-F5344CB8AC3E}">
        <p14:creationId xmlns:p14="http://schemas.microsoft.com/office/powerpoint/2010/main" val="3644166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3F7063F-BD18-4A2A-90C6-797A217C61AA}" type="datetimeFigureOut">
              <a:rPr lang="fr-FR" smtClean="0"/>
              <a:pPr/>
              <a:t>08/04/2014</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C7746C5-1D5F-494E-8A41-05C2351A38F3}" type="slidenum">
              <a:rPr lang="fr-CA" smtClean="0"/>
              <a:pPr/>
              <a:t>‹N°›</a:t>
            </a:fld>
            <a:endParaRPr lang="fr-CA"/>
          </a:p>
        </p:txBody>
      </p:sp>
    </p:spTree>
    <p:extLst>
      <p:ext uri="{BB962C8B-B14F-4D97-AF65-F5344CB8AC3E}">
        <p14:creationId xmlns:p14="http://schemas.microsoft.com/office/powerpoint/2010/main" val="412197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1</a:t>
            </a:fld>
            <a:endParaRPr lang="fr-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We</a:t>
            </a:r>
            <a:r>
              <a:rPr lang="en-CA" baseline="0" dirty="0" smtClean="0"/>
              <a:t> hired le CDÉNÉ to interview 28  local employers.  </a:t>
            </a:r>
          </a:p>
          <a:p>
            <a:endParaRPr lang="en-CA" baseline="0" dirty="0" smtClean="0"/>
          </a:p>
          <a:p>
            <a:r>
              <a:rPr lang="en-CA" baseline="0" dirty="0" smtClean="0"/>
              <a:t>The list of employers was varied (restaurants, retail stores, car dealerships, lawyers office, nursing homes, financial institutions, fish plants…)</a:t>
            </a:r>
          </a:p>
          <a:p>
            <a:endParaRPr lang="en-CA" baseline="0" dirty="0" smtClean="0"/>
          </a:p>
          <a:p>
            <a:r>
              <a:rPr lang="en-CA" baseline="0" dirty="0" smtClean="0"/>
              <a:t>The interviews served a double purpose; EANE and USA</a:t>
            </a:r>
          </a:p>
          <a:p>
            <a:endParaRPr lang="en-CA" baseline="0" dirty="0" smtClean="0"/>
          </a:p>
          <a:p>
            <a:pPr marL="171450" indent="-171450">
              <a:buFont typeface="Arial" panose="020B0604020202020204" pitchFamily="34" charset="0"/>
              <a:buChar char="•"/>
            </a:pPr>
            <a:r>
              <a:rPr lang="en-CA" baseline="0" dirty="0" smtClean="0"/>
              <a:t>Determine the job sector that we should target with our training program</a:t>
            </a:r>
          </a:p>
          <a:p>
            <a:pPr marL="171450" indent="-171450">
              <a:buFont typeface="Arial" panose="020B0604020202020204" pitchFamily="34" charset="0"/>
              <a:buChar char="•"/>
            </a:pPr>
            <a:r>
              <a:rPr lang="en-CA" baseline="0" dirty="0" smtClean="0"/>
              <a:t>Determine the skills employers were looking for in employees</a:t>
            </a:r>
          </a:p>
          <a:p>
            <a:pPr marL="171450" indent="-171450">
              <a:buFont typeface="Arial" panose="020B0604020202020204" pitchFamily="34" charset="0"/>
              <a:buChar char="•"/>
            </a:pPr>
            <a:r>
              <a:rPr lang="en-CA" baseline="0" dirty="0" smtClean="0"/>
              <a:t>Determine with technical skills were necessary in their work environment</a:t>
            </a:r>
          </a:p>
          <a:p>
            <a:pPr marL="171450" indent="-171450">
              <a:buFont typeface="Arial" panose="020B0604020202020204" pitchFamily="34" charset="0"/>
              <a:buChar char="•"/>
            </a:pPr>
            <a:r>
              <a:rPr lang="en-CA" baseline="0" dirty="0" smtClean="0"/>
              <a:t>Provide information to USA about potential workplace education programs</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16</a:t>
            </a:fld>
            <a:endParaRPr lang="fr-CA"/>
          </a:p>
        </p:txBody>
      </p:sp>
    </p:spTree>
    <p:extLst>
      <p:ext uri="{BB962C8B-B14F-4D97-AF65-F5344CB8AC3E}">
        <p14:creationId xmlns:p14="http://schemas.microsoft.com/office/powerpoint/2010/main" val="3112264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Ask the group what they think the answers</a:t>
            </a:r>
            <a:r>
              <a:rPr lang="en-CA" baseline="0" dirty="0" smtClean="0"/>
              <a:t> were.</a:t>
            </a:r>
          </a:p>
          <a:p>
            <a:endParaRPr lang="en-CA" baseline="0" dirty="0" smtClean="0"/>
          </a:p>
          <a:p>
            <a:r>
              <a:rPr lang="en-CA" dirty="0" smtClean="0"/>
              <a:t>La </a:t>
            </a:r>
            <a:r>
              <a:rPr lang="en-CA" dirty="0" err="1" smtClean="0"/>
              <a:t>liste</a:t>
            </a:r>
            <a:r>
              <a:rPr lang="en-CA" dirty="0" smtClean="0"/>
              <a:t> complete à la page</a:t>
            </a:r>
            <a:r>
              <a:rPr lang="en-CA" baseline="0" dirty="0" smtClean="0"/>
              <a:t> 24 Rapport du CDÉNÉ</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17</a:t>
            </a:fld>
            <a:endParaRPr lang="fr-CA"/>
          </a:p>
        </p:txBody>
      </p:sp>
    </p:spTree>
    <p:extLst>
      <p:ext uri="{BB962C8B-B14F-4D97-AF65-F5344CB8AC3E}">
        <p14:creationId xmlns:p14="http://schemas.microsoft.com/office/powerpoint/2010/main" val="394767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CA" sz="1800" dirty="0" smtClean="0"/>
              <a:t>Employers are looking for employees with the right soft skills (55.26%)</a:t>
            </a:r>
            <a:r>
              <a:rPr lang="en-CA" sz="1800" baseline="0" dirty="0" smtClean="0"/>
              <a:t> </a:t>
            </a:r>
            <a:r>
              <a:rPr lang="en-CA" sz="1800" dirty="0" smtClean="0"/>
              <a:t> and essential skills (35.53%). </a:t>
            </a:r>
          </a:p>
          <a:p>
            <a:pPr marL="0" marR="0" indent="0" algn="l" defTabSz="931774" rtl="0" eaLnBrk="1" fontAlgn="auto" latinLnBrk="0" hangingPunct="1">
              <a:lnSpc>
                <a:spcPct val="100000"/>
              </a:lnSpc>
              <a:spcBef>
                <a:spcPts val="0"/>
              </a:spcBef>
              <a:spcAft>
                <a:spcPts val="0"/>
              </a:spcAft>
              <a:buClrTx/>
              <a:buSzTx/>
              <a:buFontTx/>
              <a:buNone/>
              <a:tabLst/>
              <a:defRPr/>
            </a:pPr>
            <a:endParaRPr lang="en-CA" sz="1800" dirty="0" smtClean="0"/>
          </a:p>
          <a:p>
            <a:pPr marL="0" marR="0" indent="0" algn="l" defTabSz="931774" rtl="0" eaLnBrk="1" fontAlgn="auto" latinLnBrk="0" hangingPunct="1">
              <a:lnSpc>
                <a:spcPct val="100000"/>
              </a:lnSpc>
              <a:spcBef>
                <a:spcPts val="0"/>
              </a:spcBef>
              <a:spcAft>
                <a:spcPts val="0"/>
              </a:spcAft>
              <a:buClrTx/>
              <a:buSzTx/>
              <a:buFontTx/>
              <a:buNone/>
              <a:tabLst/>
              <a:defRPr/>
            </a:pPr>
            <a:r>
              <a:rPr lang="en-CA" sz="1800" dirty="0" smtClean="0"/>
              <a:t> Only 9.21% of answers were related to technical skills. </a:t>
            </a:r>
            <a:endParaRPr lang="fr-CA" sz="1800" dirty="0" smtClean="0"/>
          </a:p>
          <a:p>
            <a:pPr defTabSz="931774">
              <a:defRPr/>
            </a:pPr>
            <a:endParaRPr lang="en-CA" sz="1800"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18</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Complete answers on</a:t>
            </a:r>
            <a:r>
              <a:rPr lang="en-CA" baseline="0" dirty="0" smtClean="0"/>
              <a:t> page 27 Rapport CDÉNÉ.</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19</a:t>
            </a:fld>
            <a:endParaRPr lang="fr-CA"/>
          </a:p>
        </p:txBody>
      </p:sp>
    </p:spTree>
    <p:extLst>
      <p:ext uri="{BB962C8B-B14F-4D97-AF65-F5344CB8AC3E}">
        <p14:creationId xmlns:p14="http://schemas.microsoft.com/office/powerpoint/2010/main" val="215548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774">
              <a:defRPr/>
            </a:pPr>
            <a:r>
              <a:rPr lang="fr-CA" dirty="0" err="1"/>
              <a:t>Employers</a:t>
            </a:r>
            <a:r>
              <a:rPr lang="fr-CA" dirty="0"/>
              <a:t> </a:t>
            </a:r>
            <a:r>
              <a:rPr lang="fr-CA" dirty="0" err="1"/>
              <a:t>identified</a:t>
            </a:r>
            <a:r>
              <a:rPr lang="fr-CA" dirty="0"/>
              <a:t> the </a:t>
            </a:r>
            <a:r>
              <a:rPr lang="fr-CA" dirty="0" err="1"/>
              <a:t>need</a:t>
            </a:r>
            <a:r>
              <a:rPr lang="fr-CA" dirty="0"/>
              <a:t> for </a:t>
            </a:r>
            <a:r>
              <a:rPr lang="fr-CA" dirty="0" err="1"/>
              <a:t>employees</a:t>
            </a:r>
            <a:r>
              <a:rPr lang="fr-CA" dirty="0"/>
              <a:t> to: </a:t>
            </a:r>
            <a:r>
              <a:rPr lang="fr-CA" dirty="0" err="1"/>
              <a:t>work</a:t>
            </a:r>
            <a:r>
              <a:rPr lang="fr-CA" dirty="0"/>
              <a:t> </a:t>
            </a:r>
            <a:r>
              <a:rPr lang="fr-CA" dirty="0" err="1"/>
              <a:t>independantly</a:t>
            </a:r>
            <a:r>
              <a:rPr lang="fr-CA" dirty="0"/>
              <a:t> (67,86 %), have good </a:t>
            </a:r>
            <a:r>
              <a:rPr lang="fr-CA" dirty="0" err="1"/>
              <a:t>interpersonal</a:t>
            </a:r>
            <a:r>
              <a:rPr lang="fr-CA" dirty="0"/>
              <a:t> </a:t>
            </a:r>
            <a:r>
              <a:rPr lang="fr-CA" dirty="0" err="1"/>
              <a:t>abilities</a:t>
            </a:r>
            <a:r>
              <a:rPr lang="fr-CA" dirty="0"/>
              <a:t> (64,43 %) and a good attitude at </a:t>
            </a:r>
            <a:r>
              <a:rPr lang="fr-CA" dirty="0" err="1"/>
              <a:t>work</a:t>
            </a:r>
            <a:r>
              <a:rPr lang="fr-CA" dirty="0"/>
              <a:t>(35,71 %). </a:t>
            </a:r>
            <a:endParaRPr lang="fr-CA" dirty="0" smtClean="0"/>
          </a:p>
          <a:p>
            <a:pPr defTabSz="931774">
              <a:defRPr/>
            </a:pPr>
            <a:endParaRPr lang="fr-CA" dirty="0" smtClean="0"/>
          </a:p>
          <a:p>
            <a:pPr defTabSz="931774">
              <a:defRPr/>
            </a:pPr>
            <a:r>
              <a:rPr lang="fr-CA" dirty="0" smtClean="0"/>
              <a:t>Six </a:t>
            </a:r>
            <a:r>
              <a:rPr lang="fr-CA" dirty="0"/>
              <a:t>of 28 </a:t>
            </a:r>
            <a:r>
              <a:rPr lang="fr-CA" dirty="0" err="1"/>
              <a:t>employers</a:t>
            </a:r>
            <a:r>
              <a:rPr lang="fr-CA" dirty="0"/>
              <a:t> (21,43 %), </a:t>
            </a:r>
            <a:r>
              <a:rPr lang="fr-CA" dirty="0" err="1"/>
              <a:t>noted</a:t>
            </a:r>
            <a:r>
              <a:rPr lang="fr-CA" dirty="0"/>
              <a:t> the importance of </a:t>
            </a:r>
            <a:r>
              <a:rPr lang="fr-CA" dirty="0" err="1"/>
              <a:t>having</a:t>
            </a:r>
            <a:r>
              <a:rPr lang="fr-CA" dirty="0"/>
              <a:t> an </a:t>
            </a:r>
            <a:r>
              <a:rPr lang="fr-CA" dirty="0" err="1"/>
              <a:t>honest</a:t>
            </a:r>
            <a:r>
              <a:rPr lang="fr-CA" dirty="0"/>
              <a:t> staff. </a:t>
            </a:r>
            <a:endParaRPr lang="fr-CA" dirty="0" smtClean="0"/>
          </a:p>
          <a:p>
            <a:pPr defTabSz="931774">
              <a:defRPr/>
            </a:pPr>
            <a:endParaRPr lang="fr-CA" dirty="0"/>
          </a:p>
          <a:p>
            <a:r>
              <a:rPr lang="fr-CA" dirty="0" err="1"/>
              <a:t>Regarding</a:t>
            </a:r>
            <a:r>
              <a:rPr lang="fr-CA" dirty="0"/>
              <a:t> essential </a:t>
            </a:r>
            <a:r>
              <a:rPr lang="fr-CA" dirty="0" err="1"/>
              <a:t>skills</a:t>
            </a:r>
            <a:r>
              <a:rPr lang="fr-CA" dirty="0"/>
              <a:t>, 46,43 % of </a:t>
            </a:r>
            <a:r>
              <a:rPr lang="fr-CA" dirty="0" err="1"/>
              <a:t>employers</a:t>
            </a:r>
            <a:r>
              <a:rPr lang="fr-CA" dirty="0"/>
              <a:t> </a:t>
            </a:r>
            <a:r>
              <a:rPr lang="fr-CA" dirty="0" err="1"/>
              <a:t>mentionned</a:t>
            </a:r>
            <a:r>
              <a:rPr lang="fr-CA" dirty="0"/>
              <a:t> the </a:t>
            </a:r>
            <a:r>
              <a:rPr lang="fr-CA" dirty="0" err="1"/>
              <a:t>need</a:t>
            </a:r>
            <a:r>
              <a:rPr lang="fr-CA" dirty="0"/>
              <a:t> for </a:t>
            </a:r>
            <a:r>
              <a:rPr lang="fr-CA" dirty="0" err="1"/>
              <a:t>employees</a:t>
            </a:r>
            <a:r>
              <a:rPr lang="fr-CA" dirty="0"/>
              <a:t> to </a:t>
            </a:r>
            <a:r>
              <a:rPr lang="fr-CA" dirty="0" err="1"/>
              <a:t>work</a:t>
            </a:r>
            <a:r>
              <a:rPr lang="fr-CA" dirty="0"/>
              <a:t> </a:t>
            </a:r>
            <a:r>
              <a:rPr lang="fr-CA" dirty="0" err="1"/>
              <a:t>well</a:t>
            </a:r>
            <a:r>
              <a:rPr lang="fr-CA" dirty="0"/>
              <a:t> </a:t>
            </a:r>
            <a:r>
              <a:rPr lang="fr-CA" dirty="0" err="1"/>
              <a:t>with</a:t>
            </a:r>
            <a:r>
              <a:rPr lang="fr-CA" dirty="0"/>
              <a:t> </a:t>
            </a:r>
            <a:r>
              <a:rPr lang="fr-CA" dirty="0" err="1"/>
              <a:t>others</a:t>
            </a:r>
            <a:r>
              <a:rPr lang="fr-CA" dirty="0"/>
              <a:t>. </a:t>
            </a:r>
            <a:endParaRPr lang="fr-CA" dirty="0" smtClean="0"/>
          </a:p>
          <a:p>
            <a:endParaRPr lang="fr-CA" dirty="0"/>
          </a:p>
          <a:p>
            <a:r>
              <a:rPr lang="fr-CA" dirty="0"/>
              <a:t>7,14 % </a:t>
            </a:r>
            <a:r>
              <a:rPr lang="fr-CA" dirty="0" err="1"/>
              <a:t>were</a:t>
            </a:r>
            <a:r>
              <a:rPr lang="fr-CA" dirty="0"/>
              <a:t> </a:t>
            </a:r>
            <a:r>
              <a:rPr lang="fr-CA" dirty="0" err="1"/>
              <a:t>looking</a:t>
            </a:r>
            <a:r>
              <a:rPr lang="fr-CA" dirty="0"/>
              <a:t> for </a:t>
            </a:r>
            <a:r>
              <a:rPr lang="fr-CA" dirty="0" err="1"/>
              <a:t>employees</a:t>
            </a:r>
            <a:r>
              <a:rPr lang="fr-CA" dirty="0"/>
              <a:t> </a:t>
            </a:r>
            <a:r>
              <a:rPr lang="fr-CA" dirty="0" err="1"/>
              <a:t>with</a:t>
            </a:r>
            <a:r>
              <a:rPr lang="fr-CA" dirty="0"/>
              <a:t> computer </a:t>
            </a:r>
            <a:r>
              <a:rPr lang="fr-CA" dirty="0" err="1"/>
              <a:t>skills</a:t>
            </a:r>
            <a:r>
              <a:rPr lang="fr-CA" dirty="0"/>
              <a:t>. </a:t>
            </a:r>
            <a:endParaRPr lang="fr-CA" dirty="0" smtClean="0"/>
          </a:p>
          <a:p>
            <a:endParaRPr lang="fr-CA" dirty="0"/>
          </a:p>
          <a:p>
            <a:r>
              <a:rPr lang="fr-CA" dirty="0" err="1"/>
              <a:t>Technical</a:t>
            </a:r>
            <a:r>
              <a:rPr lang="fr-CA" dirty="0"/>
              <a:t> </a:t>
            </a:r>
            <a:r>
              <a:rPr lang="fr-CA" dirty="0" err="1"/>
              <a:t>skills</a:t>
            </a:r>
            <a:r>
              <a:rPr lang="fr-CA" dirty="0"/>
              <a:t> </a:t>
            </a:r>
            <a:r>
              <a:rPr lang="fr-CA" dirty="0" err="1"/>
              <a:t>required</a:t>
            </a:r>
            <a:r>
              <a:rPr lang="fr-CA" dirty="0"/>
              <a:t> for </a:t>
            </a:r>
            <a:r>
              <a:rPr lang="fr-CA" dirty="0" err="1"/>
              <a:t>obtaining</a:t>
            </a:r>
            <a:r>
              <a:rPr lang="fr-CA" dirty="0"/>
              <a:t> a job </a:t>
            </a:r>
            <a:r>
              <a:rPr lang="fr-CA" dirty="0" err="1"/>
              <a:t>varied</a:t>
            </a:r>
            <a:r>
              <a:rPr lang="fr-CA" dirty="0"/>
              <a:t> </a:t>
            </a:r>
            <a:r>
              <a:rPr lang="fr-CA" dirty="0" err="1"/>
              <a:t>depending</a:t>
            </a:r>
            <a:r>
              <a:rPr lang="fr-CA" dirty="0"/>
              <a:t> of the type of </a:t>
            </a:r>
            <a:r>
              <a:rPr lang="fr-CA" dirty="0" err="1"/>
              <a:t>workplace</a:t>
            </a:r>
            <a:r>
              <a:rPr lang="fr-CA" dirty="0"/>
              <a:t> or job. </a:t>
            </a:r>
            <a:r>
              <a:rPr lang="fr-CA" dirty="0" err="1"/>
              <a:t>Some</a:t>
            </a:r>
            <a:r>
              <a:rPr lang="fr-CA" dirty="0"/>
              <a:t> </a:t>
            </a:r>
            <a:r>
              <a:rPr lang="fr-CA" dirty="0" err="1"/>
              <a:t>valued</a:t>
            </a:r>
            <a:r>
              <a:rPr lang="fr-CA" dirty="0"/>
              <a:t> an </a:t>
            </a:r>
            <a:r>
              <a:rPr lang="fr-CA" dirty="0" err="1"/>
              <a:t>experience</a:t>
            </a:r>
            <a:r>
              <a:rPr lang="fr-CA" dirty="0"/>
              <a:t> in </a:t>
            </a:r>
            <a:r>
              <a:rPr lang="fr-CA" dirty="0" err="1"/>
              <a:t>law</a:t>
            </a:r>
            <a:r>
              <a:rPr lang="fr-CA" dirty="0"/>
              <a:t>, or in the French </a:t>
            </a:r>
            <a:r>
              <a:rPr lang="fr-CA" dirty="0" err="1"/>
              <a:t>language</a:t>
            </a:r>
            <a:r>
              <a:rPr lang="fr-CA" dirty="0"/>
              <a:t> and </a:t>
            </a:r>
            <a:endParaRPr lang="fr-CA" dirty="0" smtClean="0"/>
          </a:p>
          <a:p>
            <a:endParaRPr lang="fr-CA" dirty="0" smtClean="0"/>
          </a:p>
          <a:p>
            <a:r>
              <a:rPr lang="fr-CA" dirty="0" err="1" smtClean="0"/>
              <a:t>Acadian</a:t>
            </a:r>
            <a:r>
              <a:rPr lang="fr-CA" dirty="0" smtClean="0"/>
              <a:t> </a:t>
            </a:r>
            <a:r>
              <a:rPr lang="fr-CA" dirty="0"/>
              <a:t>culture, or </a:t>
            </a:r>
            <a:r>
              <a:rPr lang="fr-CA" dirty="0" err="1"/>
              <a:t>even</a:t>
            </a:r>
            <a:r>
              <a:rPr lang="fr-CA" dirty="0"/>
              <a:t> </a:t>
            </a:r>
            <a:r>
              <a:rPr lang="fr-CA" dirty="0" err="1"/>
              <a:t>some</a:t>
            </a:r>
            <a:r>
              <a:rPr lang="fr-CA" dirty="0"/>
              <a:t> </a:t>
            </a:r>
            <a:r>
              <a:rPr lang="fr-CA" dirty="0" err="1"/>
              <a:t>work</a:t>
            </a:r>
            <a:r>
              <a:rPr lang="fr-CA" dirty="0"/>
              <a:t> </a:t>
            </a:r>
            <a:r>
              <a:rPr lang="fr-CA" dirty="0" err="1"/>
              <a:t>experience</a:t>
            </a:r>
            <a:r>
              <a:rPr lang="fr-CA" dirty="0"/>
              <a:t> </a:t>
            </a:r>
            <a:r>
              <a:rPr lang="fr-CA" dirty="0" err="1"/>
              <a:t>with</a:t>
            </a:r>
            <a:r>
              <a:rPr lang="fr-CA" dirty="0"/>
              <a:t> patients </a:t>
            </a:r>
            <a:r>
              <a:rPr lang="fr-CA" dirty="0" err="1"/>
              <a:t>suffering</a:t>
            </a:r>
            <a:r>
              <a:rPr lang="fr-CA" dirty="0"/>
              <a:t> </a:t>
            </a:r>
            <a:r>
              <a:rPr lang="fr-CA" dirty="0" err="1"/>
              <a:t>from</a:t>
            </a:r>
            <a:r>
              <a:rPr lang="fr-CA" dirty="0"/>
              <a:t> Alzheimer or </a:t>
            </a:r>
            <a:r>
              <a:rPr lang="fr-CA" dirty="0" err="1"/>
              <a:t>other</a:t>
            </a:r>
            <a:r>
              <a:rPr lang="fr-CA" dirty="0"/>
              <a:t> </a:t>
            </a:r>
            <a:r>
              <a:rPr lang="fr-CA" dirty="0" err="1"/>
              <a:t>forms</a:t>
            </a:r>
            <a:r>
              <a:rPr lang="fr-CA" dirty="0"/>
              <a:t> of </a:t>
            </a:r>
            <a:r>
              <a:rPr lang="fr-CA" dirty="0" err="1"/>
              <a:t>dementia</a:t>
            </a:r>
            <a:r>
              <a:rPr lang="fr-CA" dirty="0"/>
              <a:t>.    </a:t>
            </a:r>
          </a:p>
          <a:p>
            <a:endParaRPr lang="fr-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20</a:t>
            </a:fld>
            <a:endParaRPr lang="fr-CA"/>
          </a:p>
        </p:txBody>
      </p:sp>
    </p:spTree>
    <p:extLst>
      <p:ext uri="{BB962C8B-B14F-4D97-AF65-F5344CB8AC3E}">
        <p14:creationId xmlns:p14="http://schemas.microsoft.com/office/powerpoint/2010/main" val="427685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21</a:t>
            </a:fld>
            <a:endParaRPr lang="fr-CA"/>
          </a:p>
        </p:txBody>
      </p:sp>
    </p:spTree>
    <p:extLst>
      <p:ext uri="{BB962C8B-B14F-4D97-AF65-F5344CB8AC3E}">
        <p14:creationId xmlns:p14="http://schemas.microsoft.com/office/powerpoint/2010/main" val="136399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22</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32943" indent="-232943"/>
            <a:endParaRPr lang="fr-CA" dirty="0" smtClean="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23</a:t>
            </a:fld>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24</a:t>
            </a:fld>
            <a:endParaRPr lang="fr-CA"/>
          </a:p>
        </p:txBody>
      </p:sp>
    </p:spTree>
    <p:extLst>
      <p:ext uri="{BB962C8B-B14F-4D97-AF65-F5344CB8AC3E}">
        <p14:creationId xmlns:p14="http://schemas.microsoft.com/office/powerpoint/2010/main" val="3047753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And</a:t>
            </a:r>
            <a:r>
              <a:rPr lang="en-CA" baseline="0" dirty="0" smtClean="0"/>
              <a:t> we almost died.</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25</a:t>
            </a:fld>
            <a:endParaRPr lang="fr-CA"/>
          </a:p>
        </p:txBody>
      </p:sp>
    </p:spTree>
    <p:extLst>
      <p:ext uri="{BB962C8B-B14F-4D97-AF65-F5344CB8AC3E}">
        <p14:creationId xmlns:p14="http://schemas.microsoft.com/office/powerpoint/2010/main" val="86767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2</a:t>
            </a:fld>
            <a:endParaRPr lang="fr-CA"/>
          </a:p>
        </p:txBody>
      </p:sp>
    </p:spTree>
    <p:extLst>
      <p:ext uri="{BB962C8B-B14F-4D97-AF65-F5344CB8AC3E}">
        <p14:creationId xmlns:p14="http://schemas.microsoft.com/office/powerpoint/2010/main" val="101700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Since we</a:t>
            </a:r>
            <a:r>
              <a:rPr lang="en-CA" baseline="0" dirty="0" smtClean="0"/>
              <a:t> interviewed such a variety of different types of employers, it was difficult to find a job sector that was screaming for employees.  The only common thread we found in most of the employers, was a need for customer service.  It was a logical choice for us since we had the infrastructure to support that type of training as opposed to something like mechanics or boat builders for example. </a:t>
            </a:r>
          </a:p>
          <a:p>
            <a:endParaRPr lang="en-CA" baseline="0" dirty="0" smtClean="0"/>
          </a:p>
          <a:p>
            <a:r>
              <a:rPr lang="en-CA" baseline="0" dirty="0" smtClean="0"/>
              <a:t>With no experience in curriculum development it was easy for us to focus more on developing a curriculum that would promote the development of tasks rather than more standard literacy curriculums.</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26</a:t>
            </a:fld>
            <a:endParaRPr lang="fr-CA"/>
          </a:p>
        </p:txBody>
      </p:sp>
    </p:spTree>
    <p:extLst>
      <p:ext uri="{BB962C8B-B14F-4D97-AF65-F5344CB8AC3E}">
        <p14:creationId xmlns:p14="http://schemas.microsoft.com/office/powerpoint/2010/main" val="3690202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During this time we also worked on participant recruitment and solidifying</a:t>
            </a:r>
            <a:r>
              <a:rPr lang="en-CA" baseline="0" dirty="0" smtClean="0"/>
              <a:t> partnerships.</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27</a:t>
            </a:fld>
            <a:endParaRPr lang="fr-CA"/>
          </a:p>
        </p:txBody>
      </p:sp>
    </p:spTree>
    <p:extLst>
      <p:ext uri="{BB962C8B-B14F-4D97-AF65-F5344CB8AC3E}">
        <p14:creationId xmlns:p14="http://schemas.microsoft.com/office/powerpoint/2010/main" val="144889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sz="2800" dirty="0"/>
              <a:t>HIDDEN</a:t>
            </a:r>
          </a:p>
          <a:p>
            <a:pPr>
              <a:defRPr/>
            </a:pPr>
            <a:endParaRPr lang="en-US" sz="2800" dirty="0"/>
          </a:p>
          <a:p>
            <a:pPr>
              <a:defRPr/>
            </a:pPr>
            <a:r>
              <a:rPr lang="en-US" sz="2800" dirty="0"/>
              <a:t>If </a:t>
            </a:r>
            <a:r>
              <a:rPr lang="en-US" sz="2800" dirty="0"/>
              <a:t>someone is lacking technical skills – those specific to a job, there are resources to help them.</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8366" indent="-287833">
              <a:defRPr>
                <a:solidFill>
                  <a:schemeClr val="tx1"/>
                </a:solidFill>
                <a:latin typeface="Calibri" panose="020F0502020204030204" pitchFamily="34" charset="0"/>
              </a:defRPr>
            </a:lvl2pPr>
            <a:lvl3pPr marL="1151332" indent="-230267">
              <a:defRPr>
                <a:solidFill>
                  <a:schemeClr val="tx1"/>
                </a:solidFill>
                <a:latin typeface="Calibri" panose="020F0502020204030204" pitchFamily="34" charset="0"/>
              </a:defRPr>
            </a:lvl3pPr>
            <a:lvl4pPr marL="1611865" indent="-230267">
              <a:defRPr>
                <a:solidFill>
                  <a:schemeClr val="tx1"/>
                </a:solidFill>
                <a:latin typeface="Calibri" panose="020F0502020204030204" pitchFamily="34" charset="0"/>
              </a:defRPr>
            </a:lvl4pPr>
            <a:lvl5pPr marL="2072398" indent="-230267">
              <a:defRPr>
                <a:solidFill>
                  <a:schemeClr val="tx1"/>
                </a:solidFill>
                <a:latin typeface="Calibri" panose="020F0502020204030204" pitchFamily="34" charset="0"/>
              </a:defRPr>
            </a:lvl5pPr>
            <a:lvl6pPr marL="2532930" indent="-230267" fontAlgn="base">
              <a:spcBef>
                <a:spcPct val="0"/>
              </a:spcBef>
              <a:spcAft>
                <a:spcPct val="0"/>
              </a:spcAft>
              <a:defRPr>
                <a:solidFill>
                  <a:schemeClr val="tx1"/>
                </a:solidFill>
                <a:latin typeface="Calibri" panose="020F0502020204030204" pitchFamily="34" charset="0"/>
              </a:defRPr>
            </a:lvl6pPr>
            <a:lvl7pPr marL="2993463" indent="-230267" fontAlgn="base">
              <a:spcBef>
                <a:spcPct val="0"/>
              </a:spcBef>
              <a:spcAft>
                <a:spcPct val="0"/>
              </a:spcAft>
              <a:defRPr>
                <a:solidFill>
                  <a:schemeClr val="tx1"/>
                </a:solidFill>
                <a:latin typeface="Calibri" panose="020F0502020204030204" pitchFamily="34" charset="0"/>
              </a:defRPr>
            </a:lvl7pPr>
            <a:lvl8pPr marL="3453997" indent="-230267" fontAlgn="base">
              <a:spcBef>
                <a:spcPct val="0"/>
              </a:spcBef>
              <a:spcAft>
                <a:spcPct val="0"/>
              </a:spcAft>
              <a:defRPr>
                <a:solidFill>
                  <a:schemeClr val="tx1"/>
                </a:solidFill>
                <a:latin typeface="Calibri" panose="020F0502020204030204" pitchFamily="34" charset="0"/>
              </a:defRPr>
            </a:lvl8pPr>
            <a:lvl9pPr marL="3914529" indent="-230267" fontAlgn="base">
              <a:spcBef>
                <a:spcPct val="0"/>
              </a:spcBef>
              <a:spcAft>
                <a:spcPct val="0"/>
              </a:spcAft>
              <a:defRPr>
                <a:solidFill>
                  <a:schemeClr val="tx1"/>
                </a:solidFill>
                <a:latin typeface="Calibri" panose="020F0502020204030204" pitchFamily="34" charset="0"/>
              </a:defRPr>
            </a:lvl9pPr>
          </a:lstStyle>
          <a:p>
            <a:fld id="{875E86E5-4569-467D-BBC0-70701721792C}" type="slidenum">
              <a:rPr lang="en-US"/>
              <a:pPr/>
              <a:t>29</a:t>
            </a:fld>
            <a:endParaRPr lang="en-US"/>
          </a:p>
        </p:txBody>
      </p:sp>
    </p:spTree>
    <p:extLst>
      <p:ext uri="{BB962C8B-B14F-4D97-AF65-F5344CB8AC3E}">
        <p14:creationId xmlns:p14="http://schemas.microsoft.com/office/powerpoint/2010/main" val="333615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sz="2000" dirty="0"/>
              <a:t>HIDDEN</a:t>
            </a:r>
          </a:p>
          <a:p>
            <a:pPr>
              <a:defRPr/>
            </a:pPr>
            <a:endParaRPr lang="en-US" sz="2000" dirty="0"/>
          </a:p>
          <a:p>
            <a:pPr>
              <a:defRPr/>
            </a:pPr>
            <a:r>
              <a:rPr lang="en-US" sz="2000" dirty="0"/>
              <a:t>Likewise </a:t>
            </a:r>
            <a:r>
              <a:rPr lang="en-US" sz="2000" dirty="0"/>
              <a:t>there are resources that specifically target the development of essential skills like reading, writing, numeracy, document use etc.</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8366" indent="-287833">
              <a:defRPr>
                <a:solidFill>
                  <a:schemeClr val="tx1"/>
                </a:solidFill>
                <a:latin typeface="Calibri" panose="020F0502020204030204" pitchFamily="34" charset="0"/>
              </a:defRPr>
            </a:lvl2pPr>
            <a:lvl3pPr marL="1151332" indent="-230267">
              <a:defRPr>
                <a:solidFill>
                  <a:schemeClr val="tx1"/>
                </a:solidFill>
                <a:latin typeface="Calibri" panose="020F0502020204030204" pitchFamily="34" charset="0"/>
              </a:defRPr>
            </a:lvl3pPr>
            <a:lvl4pPr marL="1611865" indent="-230267">
              <a:defRPr>
                <a:solidFill>
                  <a:schemeClr val="tx1"/>
                </a:solidFill>
                <a:latin typeface="Calibri" panose="020F0502020204030204" pitchFamily="34" charset="0"/>
              </a:defRPr>
            </a:lvl4pPr>
            <a:lvl5pPr marL="2072398" indent="-230267">
              <a:defRPr>
                <a:solidFill>
                  <a:schemeClr val="tx1"/>
                </a:solidFill>
                <a:latin typeface="Calibri" panose="020F0502020204030204" pitchFamily="34" charset="0"/>
              </a:defRPr>
            </a:lvl5pPr>
            <a:lvl6pPr marL="2532930" indent="-230267" fontAlgn="base">
              <a:spcBef>
                <a:spcPct val="0"/>
              </a:spcBef>
              <a:spcAft>
                <a:spcPct val="0"/>
              </a:spcAft>
              <a:defRPr>
                <a:solidFill>
                  <a:schemeClr val="tx1"/>
                </a:solidFill>
                <a:latin typeface="Calibri" panose="020F0502020204030204" pitchFamily="34" charset="0"/>
              </a:defRPr>
            </a:lvl6pPr>
            <a:lvl7pPr marL="2993463" indent="-230267" fontAlgn="base">
              <a:spcBef>
                <a:spcPct val="0"/>
              </a:spcBef>
              <a:spcAft>
                <a:spcPct val="0"/>
              </a:spcAft>
              <a:defRPr>
                <a:solidFill>
                  <a:schemeClr val="tx1"/>
                </a:solidFill>
                <a:latin typeface="Calibri" panose="020F0502020204030204" pitchFamily="34" charset="0"/>
              </a:defRPr>
            </a:lvl7pPr>
            <a:lvl8pPr marL="3453997" indent="-230267" fontAlgn="base">
              <a:spcBef>
                <a:spcPct val="0"/>
              </a:spcBef>
              <a:spcAft>
                <a:spcPct val="0"/>
              </a:spcAft>
              <a:defRPr>
                <a:solidFill>
                  <a:schemeClr val="tx1"/>
                </a:solidFill>
                <a:latin typeface="Calibri" panose="020F0502020204030204" pitchFamily="34" charset="0"/>
              </a:defRPr>
            </a:lvl8pPr>
            <a:lvl9pPr marL="3914529" indent="-230267" fontAlgn="base">
              <a:spcBef>
                <a:spcPct val="0"/>
              </a:spcBef>
              <a:spcAft>
                <a:spcPct val="0"/>
              </a:spcAft>
              <a:defRPr>
                <a:solidFill>
                  <a:schemeClr val="tx1"/>
                </a:solidFill>
                <a:latin typeface="Calibri" panose="020F0502020204030204" pitchFamily="34" charset="0"/>
              </a:defRPr>
            </a:lvl9pPr>
          </a:lstStyle>
          <a:p>
            <a:fld id="{875E86E5-4569-467D-BBC0-70701721792C}" type="slidenum">
              <a:rPr lang="en-US"/>
              <a:pPr/>
              <a:t>30</a:t>
            </a:fld>
            <a:endParaRPr lang="en-US"/>
          </a:p>
        </p:txBody>
      </p:sp>
    </p:spTree>
    <p:extLst>
      <p:ext uri="{BB962C8B-B14F-4D97-AF65-F5344CB8AC3E}">
        <p14:creationId xmlns:p14="http://schemas.microsoft.com/office/powerpoint/2010/main" val="1976526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sz="1800" dirty="0"/>
              <a:t>HIDDEN</a:t>
            </a:r>
          </a:p>
          <a:p>
            <a:pPr>
              <a:defRPr/>
            </a:pPr>
            <a:endParaRPr lang="en-US" sz="1800" dirty="0"/>
          </a:p>
          <a:p>
            <a:pPr>
              <a:defRPr/>
            </a:pPr>
            <a:r>
              <a:rPr lang="en-US" sz="1800" dirty="0"/>
              <a:t>Employability </a:t>
            </a:r>
            <a:r>
              <a:rPr lang="en-US" sz="1800" dirty="0"/>
              <a:t>skills are different. While some programs have personal development components, employability skills are typically not recognized as outcomes that are systematically targeted and assessed as part of program delivery. </a:t>
            </a:r>
          </a:p>
          <a:p>
            <a:pPr>
              <a:defRPr/>
            </a:pPr>
            <a:endParaRPr lang="en-US" sz="1800" dirty="0"/>
          </a:p>
          <a:p>
            <a:pPr>
              <a:defRPr/>
            </a:pPr>
            <a:r>
              <a:rPr lang="en-US" sz="1800" dirty="0"/>
              <a:t>What we see in the field is when employability skills are not specific outcomes then it is easy for practitioners to focus on technical or essential skills .</a:t>
            </a:r>
          </a:p>
          <a:p>
            <a:pPr>
              <a:defRPr/>
            </a:pPr>
            <a:endParaRPr lang="en-US" sz="1800" dirty="0"/>
          </a:p>
          <a:p>
            <a:pPr>
              <a:defRPr/>
            </a:pPr>
            <a:r>
              <a:rPr lang="en-US" sz="1800" dirty="0"/>
              <a:t>Others find such difficulty in addressing employability skills that they do so inconsistently if at all.</a:t>
            </a:r>
          </a:p>
          <a:p>
            <a:pPr>
              <a:defRPr/>
            </a:pPr>
            <a:endParaRPr 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8366" indent="-287833">
              <a:defRPr>
                <a:solidFill>
                  <a:schemeClr val="tx1"/>
                </a:solidFill>
                <a:latin typeface="Calibri" panose="020F0502020204030204" pitchFamily="34" charset="0"/>
              </a:defRPr>
            </a:lvl2pPr>
            <a:lvl3pPr marL="1151332" indent="-230267">
              <a:defRPr>
                <a:solidFill>
                  <a:schemeClr val="tx1"/>
                </a:solidFill>
                <a:latin typeface="Calibri" panose="020F0502020204030204" pitchFamily="34" charset="0"/>
              </a:defRPr>
            </a:lvl3pPr>
            <a:lvl4pPr marL="1611865" indent="-230267">
              <a:defRPr>
                <a:solidFill>
                  <a:schemeClr val="tx1"/>
                </a:solidFill>
                <a:latin typeface="Calibri" panose="020F0502020204030204" pitchFamily="34" charset="0"/>
              </a:defRPr>
            </a:lvl4pPr>
            <a:lvl5pPr marL="2072398" indent="-230267">
              <a:defRPr>
                <a:solidFill>
                  <a:schemeClr val="tx1"/>
                </a:solidFill>
                <a:latin typeface="Calibri" panose="020F0502020204030204" pitchFamily="34" charset="0"/>
              </a:defRPr>
            </a:lvl5pPr>
            <a:lvl6pPr marL="2532930" indent="-230267" fontAlgn="base">
              <a:spcBef>
                <a:spcPct val="0"/>
              </a:spcBef>
              <a:spcAft>
                <a:spcPct val="0"/>
              </a:spcAft>
              <a:defRPr>
                <a:solidFill>
                  <a:schemeClr val="tx1"/>
                </a:solidFill>
                <a:latin typeface="Calibri" panose="020F0502020204030204" pitchFamily="34" charset="0"/>
              </a:defRPr>
            </a:lvl6pPr>
            <a:lvl7pPr marL="2993463" indent="-230267" fontAlgn="base">
              <a:spcBef>
                <a:spcPct val="0"/>
              </a:spcBef>
              <a:spcAft>
                <a:spcPct val="0"/>
              </a:spcAft>
              <a:defRPr>
                <a:solidFill>
                  <a:schemeClr val="tx1"/>
                </a:solidFill>
                <a:latin typeface="Calibri" panose="020F0502020204030204" pitchFamily="34" charset="0"/>
              </a:defRPr>
            </a:lvl7pPr>
            <a:lvl8pPr marL="3453997" indent="-230267" fontAlgn="base">
              <a:spcBef>
                <a:spcPct val="0"/>
              </a:spcBef>
              <a:spcAft>
                <a:spcPct val="0"/>
              </a:spcAft>
              <a:defRPr>
                <a:solidFill>
                  <a:schemeClr val="tx1"/>
                </a:solidFill>
                <a:latin typeface="Calibri" panose="020F0502020204030204" pitchFamily="34" charset="0"/>
              </a:defRPr>
            </a:lvl8pPr>
            <a:lvl9pPr marL="3914529" indent="-230267" fontAlgn="base">
              <a:spcBef>
                <a:spcPct val="0"/>
              </a:spcBef>
              <a:spcAft>
                <a:spcPct val="0"/>
              </a:spcAft>
              <a:defRPr>
                <a:solidFill>
                  <a:schemeClr val="tx1"/>
                </a:solidFill>
                <a:latin typeface="Calibri" panose="020F0502020204030204" pitchFamily="34" charset="0"/>
              </a:defRPr>
            </a:lvl9pPr>
          </a:lstStyle>
          <a:p>
            <a:fld id="{875E86E5-4569-467D-BBC0-70701721792C}" type="slidenum">
              <a:rPr lang="en-US"/>
              <a:pPr/>
              <a:t>31</a:t>
            </a:fld>
            <a:endParaRPr lang="en-US"/>
          </a:p>
        </p:txBody>
      </p:sp>
    </p:spTree>
    <p:extLst>
      <p:ext uri="{BB962C8B-B14F-4D97-AF65-F5344CB8AC3E}">
        <p14:creationId xmlns:p14="http://schemas.microsoft.com/office/powerpoint/2010/main" val="3116968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The fundamental question</a:t>
            </a:r>
            <a:r>
              <a:rPr lang="en-CA" baseline="0" dirty="0" smtClean="0"/>
              <a:t> for curriculum development!</a:t>
            </a:r>
          </a:p>
          <a:p>
            <a:endParaRPr lang="en-CA" baseline="0" dirty="0" smtClean="0"/>
          </a:p>
          <a:p>
            <a:r>
              <a:rPr lang="en-CA" dirty="0" smtClean="0"/>
              <a:t>Once we decided on customer</a:t>
            </a:r>
            <a:r>
              <a:rPr lang="en-CA" baseline="0" dirty="0" smtClean="0"/>
              <a:t> service, we re-interviewed some employers to help us better understand which tasks we should be focusing on.  Essentially, what do your employees need to know/do to work in customer service for you.  We got a list of different tasks:</a:t>
            </a:r>
          </a:p>
          <a:p>
            <a:endParaRPr lang="en-CA" baseline="0" dirty="0" smtClean="0"/>
          </a:p>
          <a:p>
            <a:r>
              <a:rPr lang="en-CA" baseline="0" dirty="0" smtClean="0"/>
              <a:t>answering the phone </a:t>
            </a:r>
          </a:p>
          <a:p>
            <a:r>
              <a:rPr lang="en-CA" baseline="0" dirty="0" smtClean="0"/>
              <a:t>e-mails</a:t>
            </a:r>
          </a:p>
          <a:p>
            <a:r>
              <a:rPr lang="en-CA" baseline="0" dirty="0" smtClean="0"/>
              <a:t>answering client questions</a:t>
            </a:r>
          </a:p>
          <a:p>
            <a:r>
              <a:rPr lang="en-CA" baseline="0" dirty="0" smtClean="0"/>
              <a:t>using Word </a:t>
            </a:r>
          </a:p>
          <a:p>
            <a:r>
              <a:rPr lang="en-CA" baseline="0" dirty="0" smtClean="0"/>
              <a:t>Using an adding machine</a:t>
            </a:r>
          </a:p>
          <a:p>
            <a:r>
              <a:rPr lang="en-CA" baseline="0" dirty="0" smtClean="0"/>
              <a:t>Using a cash register</a:t>
            </a:r>
          </a:p>
          <a:p>
            <a:r>
              <a:rPr lang="en-CA" baseline="0" dirty="0" smtClean="0"/>
              <a:t>Sales</a:t>
            </a:r>
          </a:p>
          <a:p>
            <a:r>
              <a:rPr lang="en-CA" baseline="0" dirty="0" smtClean="0"/>
              <a:t>Etc…</a:t>
            </a:r>
          </a:p>
          <a:p>
            <a:endParaRPr lang="en-CA" baseline="0" dirty="0" smtClean="0"/>
          </a:p>
          <a:p>
            <a:r>
              <a:rPr lang="en-CA" baseline="0" dirty="0" smtClean="0"/>
              <a:t>We also checked the National occupancy codes for various jobs such as:</a:t>
            </a:r>
          </a:p>
          <a:p>
            <a:r>
              <a:rPr lang="en-CA" baseline="0" dirty="0" smtClean="0"/>
              <a:t>Receptionist</a:t>
            </a:r>
          </a:p>
          <a:p>
            <a:r>
              <a:rPr lang="en-CA" baseline="0" dirty="0" smtClean="0"/>
              <a:t>Hotel front desk</a:t>
            </a:r>
          </a:p>
          <a:p>
            <a:r>
              <a:rPr lang="en-CA" baseline="0" dirty="0" smtClean="0"/>
              <a:t>Retail</a:t>
            </a:r>
          </a:p>
          <a:p>
            <a:endParaRPr lang="en-CA" baseline="0" dirty="0" smtClean="0"/>
          </a:p>
          <a:p>
            <a:r>
              <a:rPr lang="en-CA" baseline="0" dirty="0" smtClean="0"/>
              <a:t>To round out a fairly extensive list of tasks that we would train for.</a:t>
            </a:r>
          </a:p>
          <a:p>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32</a:t>
            </a:fld>
            <a:endParaRPr lang="fr-CA"/>
          </a:p>
        </p:txBody>
      </p:sp>
    </p:spTree>
    <p:extLst>
      <p:ext uri="{BB962C8B-B14F-4D97-AF65-F5344CB8AC3E}">
        <p14:creationId xmlns:p14="http://schemas.microsoft.com/office/powerpoint/2010/main" val="3862315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Essentially,</a:t>
            </a:r>
            <a:r>
              <a:rPr lang="en-CA" baseline="0" dirty="0" smtClean="0"/>
              <a:t> the integrated model encourages the development of all the skills necessary to accomplish a specific tasks.</a:t>
            </a:r>
          </a:p>
          <a:p>
            <a:endParaRPr lang="en-CA" baseline="0" dirty="0" smtClean="0"/>
          </a:p>
          <a:p>
            <a:r>
              <a:rPr lang="en-CA" baseline="0" dirty="0" smtClean="0"/>
              <a:t>Example:</a:t>
            </a:r>
          </a:p>
          <a:p>
            <a:endParaRPr lang="en-CA" baseline="0" dirty="0" smtClean="0"/>
          </a:p>
          <a:p>
            <a:r>
              <a:rPr lang="en-CA" baseline="0" dirty="0" smtClean="0"/>
              <a:t>If the task is answering the telephone then putting someone on hold, we need to dissect the task into the skills required to execute it.</a:t>
            </a:r>
          </a:p>
          <a:p>
            <a:endParaRPr lang="en-CA" baseline="0" dirty="0" smtClean="0"/>
          </a:p>
          <a:p>
            <a:pPr marL="228600" indent="-228600">
              <a:buFont typeface="+mj-lt"/>
              <a:buAutoNum type="arabicPeriod"/>
            </a:pPr>
            <a:r>
              <a:rPr lang="en-CA" baseline="0" dirty="0" smtClean="0"/>
              <a:t>Press the button to answer the line - technical</a:t>
            </a:r>
          </a:p>
          <a:p>
            <a:pPr marL="228600" indent="-228600">
              <a:buFont typeface="+mj-lt"/>
              <a:buAutoNum type="arabicPeriod"/>
            </a:pPr>
            <a:r>
              <a:rPr lang="en-CA" baseline="0" dirty="0" smtClean="0"/>
              <a:t>Deliver required greeting – essential, technical </a:t>
            </a:r>
          </a:p>
          <a:p>
            <a:pPr marL="228600" indent="-228600">
              <a:buFont typeface="+mj-lt"/>
              <a:buAutoNum type="arabicPeriod"/>
            </a:pPr>
            <a:r>
              <a:rPr lang="en-CA" baseline="0" dirty="0" smtClean="0"/>
              <a:t>Have a warm tone and be courteous  - generic</a:t>
            </a:r>
          </a:p>
          <a:p>
            <a:pPr marL="228600" indent="-228600">
              <a:buFont typeface="+mj-lt"/>
              <a:buAutoNum type="arabicPeriod"/>
            </a:pPr>
            <a:r>
              <a:rPr lang="en-CA" baseline="0" dirty="0" smtClean="0"/>
              <a:t>Deliver standard statement to put someone on hold – essential, technical</a:t>
            </a:r>
          </a:p>
          <a:p>
            <a:pPr marL="228600" indent="-228600">
              <a:buFont typeface="+mj-lt"/>
              <a:buAutoNum type="arabicPeriod"/>
            </a:pPr>
            <a:r>
              <a:rPr lang="en-CA" baseline="0" dirty="0" smtClean="0"/>
              <a:t>Press hold button- technical</a:t>
            </a:r>
          </a:p>
          <a:p>
            <a:pPr marL="228600" indent="-228600">
              <a:buFont typeface="+mj-lt"/>
              <a:buAutoNum type="arabicPeriod"/>
            </a:pPr>
            <a:endParaRPr lang="en-CA" baseline="0" dirty="0" smtClean="0"/>
          </a:p>
          <a:p>
            <a:pPr marL="228600" indent="-228600">
              <a:buFont typeface="+mj-lt"/>
              <a:buAutoNum type="arabicPeriod"/>
            </a:pP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33</a:t>
            </a:fld>
            <a:endParaRPr lang="fr-CA"/>
          </a:p>
        </p:txBody>
      </p:sp>
    </p:spTree>
    <p:extLst>
      <p:ext uri="{BB962C8B-B14F-4D97-AF65-F5344CB8AC3E}">
        <p14:creationId xmlns:p14="http://schemas.microsoft.com/office/powerpoint/2010/main" val="966715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We did our CAMERA</a:t>
            </a:r>
            <a:r>
              <a:rPr lang="en-CA" baseline="0" dirty="0" smtClean="0"/>
              <a:t> training with </a:t>
            </a:r>
            <a:r>
              <a:rPr lang="en-CA" baseline="0" dirty="0" err="1" smtClean="0"/>
              <a:t>Futureworx</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43</a:t>
            </a:fld>
            <a:endParaRPr lang="fr-CA"/>
          </a:p>
        </p:txBody>
      </p:sp>
    </p:spTree>
    <p:extLst>
      <p:ext uri="{BB962C8B-B14F-4D97-AF65-F5344CB8AC3E}">
        <p14:creationId xmlns:p14="http://schemas.microsoft.com/office/powerpoint/2010/main" val="4188694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44</a:t>
            </a:fld>
            <a:endParaRPr lang="fr-CA"/>
          </a:p>
        </p:txBody>
      </p:sp>
    </p:spTree>
    <p:extLst>
      <p:ext uri="{BB962C8B-B14F-4D97-AF65-F5344CB8AC3E}">
        <p14:creationId xmlns:p14="http://schemas.microsoft.com/office/powerpoint/2010/main" val="967835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sz="1800" dirty="0"/>
              <a:t>HIDDEN</a:t>
            </a:r>
          </a:p>
          <a:p>
            <a:pPr>
              <a:defRPr/>
            </a:pPr>
            <a:endParaRPr lang="en-US" sz="1800" dirty="0"/>
          </a:p>
          <a:p>
            <a:pPr>
              <a:defRPr/>
            </a:pPr>
            <a:r>
              <a:rPr lang="en-US" sz="1800" dirty="0"/>
              <a:t>Employability </a:t>
            </a:r>
            <a:r>
              <a:rPr lang="en-US" sz="1800" dirty="0"/>
              <a:t>skills are different. While some programs have personal development components, employability skills are typically not recognized as outcomes that are systematically targeted and assessed as part of program delivery. </a:t>
            </a:r>
          </a:p>
          <a:p>
            <a:pPr>
              <a:defRPr/>
            </a:pPr>
            <a:endParaRPr lang="en-US" sz="1800" dirty="0"/>
          </a:p>
          <a:p>
            <a:pPr>
              <a:defRPr/>
            </a:pPr>
            <a:r>
              <a:rPr lang="en-US" sz="1800" dirty="0"/>
              <a:t>What we see in the field is when employability skills are not specific outcomes then it is easy for practitioners to focus on technical or essential skills .</a:t>
            </a:r>
          </a:p>
          <a:p>
            <a:pPr>
              <a:defRPr/>
            </a:pPr>
            <a:endParaRPr lang="en-US" sz="1800" dirty="0"/>
          </a:p>
          <a:p>
            <a:pPr>
              <a:defRPr/>
            </a:pPr>
            <a:r>
              <a:rPr lang="en-US" sz="1800" dirty="0"/>
              <a:t>Others find such difficulty in addressing employability skills that they do so inconsistently if at all.</a:t>
            </a:r>
          </a:p>
          <a:p>
            <a:pPr>
              <a:defRPr/>
            </a:pPr>
            <a:endParaRPr 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8366" indent="-287833">
              <a:defRPr>
                <a:solidFill>
                  <a:schemeClr val="tx1"/>
                </a:solidFill>
                <a:latin typeface="Calibri" panose="020F0502020204030204" pitchFamily="34" charset="0"/>
              </a:defRPr>
            </a:lvl2pPr>
            <a:lvl3pPr marL="1151332" indent="-230267">
              <a:defRPr>
                <a:solidFill>
                  <a:schemeClr val="tx1"/>
                </a:solidFill>
                <a:latin typeface="Calibri" panose="020F0502020204030204" pitchFamily="34" charset="0"/>
              </a:defRPr>
            </a:lvl3pPr>
            <a:lvl4pPr marL="1611865" indent="-230267">
              <a:defRPr>
                <a:solidFill>
                  <a:schemeClr val="tx1"/>
                </a:solidFill>
                <a:latin typeface="Calibri" panose="020F0502020204030204" pitchFamily="34" charset="0"/>
              </a:defRPr>
            </a:lvl4pPr>
            <a:lvl5pPr marL="2072398" indent="-230267">
              <a:defRPr>
                <a:solidFill>
                  <a:schemeClr val="tx1"/>
                </a:solidFill>
                <a:latin typeface="Calibri" panose="020F0502020204030204" pitchFamily="34" charset="0"/>
              </a:defRPr>
            </a:lvl5pPr>
            <a:lvl6pPr marL="2532930" indent="-230267" fontAlgn="base">
              <a:spcBef>
                <a:spcPct val="0"/>
              </a:spcBef>
              <a:spcAft>
                <a:spcPct val="0"/>
              </a:spcAft>
              <a:defRPr>
                <a:solidFill>
                  <a:schemeClr val="tx1"/>
                </a:solidFill>
                <a:latin typeface="Calibri" panose="020F0502020204030204" pitchFamily="34" charset="0"/>
              </a:defRPr>
            </a:lvl6pPr>
            <a:lvl7pPr marL="2993463" indent="-230267" fontAlgn="base">
              <a:spcBef>
                <a:spcPct val="0"/>
              </a:spcBef>
              <a:spcAft>
                <a:spcPct val="0"/>
              </a:spcAft>
              <a:defRPr>
                <a:solidFill>
                  <a:schemeClr val="tx1"/>
                </a:solidFill>
                <a:latin typeface="Calibri" panose="020F0502020204030204" pitchFamily="34" charset="0"/>
              </a:defRPr>
            </a:lvl7pPr>
            <a:lvl8pPr marL="3453997" indent="-230267" fontAlgn="base">
              <a:spcBef>
                <a:spcPct val="0"/>
              </a:spcBef>
              <a:spcAft>
                <a:spcPct val="0"/>
              </a:spcAft>
              <a:defRPr>
                <a:solidFill>
                  <a:schemeClr val="tx1"/>
                </a:solidFill>
                <a:latin typeface="Calibri" panose="020F0502020204030204" pitchFamily="34" charset="0"/>
              </a:defRPr>
            </a:lvl8pPr>
            <a:lvl9pPr marL="3914529" indent="-230267" fontAlgn="base">
              <a:spcBef>
                <a:spcPct val="0"/>
              </a:spcBef>
              <a:spcAft>
                <a:spcPct val="0"/>
              </a:spcAft>
              <a:defRPr>
                <a:solidFill>
                  <a:schemeClr val="tx1"/>
                </a:solidFill>
                <a:latin typeface="Calibri" panose="020F0502020204030204" pitchFamily="34" charset="0"/>
              </a:defRPr>
            </a:lvl9pPr>
          </a:lstStyle>
          <a:p>
            <a:fld id="{875E86E5-4569-467D-BBC0-70701721792C}" type="slidenum">
              <a:rPr lang="en-US"/>
              <a:pPr/>
              <a:t>45</a:t>
            </a:fld>
            <a:endParaRPr lang="en-US"/>
          </a:p>
        </p:txBody>
      </p:sp>
    </p:spTree>
    <p:extLst>
      <p:ext uri="{BB962C8B-B14F-4D97-AF65-F5344CB8AC3E}">
        <p14:creationId xmlns:p14="http://schemas.microsoft.com/office/powerpoint/2010/main" val="61599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Parking lot approach</a:t>
            </a:r>
          </a:p>
          <a:p>
            <a:r>
              <a:rPr lang="en-CA" dirty="0" err="1" smtClean="0"/>
              <a:t>Lenghty</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7</a:t>
            </a:fld>
            <a:endParaRPr lang="fr-CA"/>
          </a:p>
        </p:txBody>
      </p:sp>
    </p:spTree>
    <p:extLst>
      <p:ext uri="{BB962C8B-B14F-4D97-AF65-F5344CB8AC3E}">
        <p14:creationId xmlns:p14="http://schemas.microsoft.com/office/powerpoint/2010/main" val="3511647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HIDDEN</a:t>
            </a:r>
          </a:p>
          <a:p>
            <a:pPr eaLnBrk="1" hangingPunct="1">
              <a:spcBef>
                <a:spcPct val="0"/>
              </a:spcBef>
            </a:pPr>
            <a:endParaRPr lang="en-CA" dirty="0" smtClean="0"/>
          </a:p>
          <a:p>
            <a:pPr eaLnBrk="1" hangingPunct="1">
              <a:spcBef>
                <a:spcPct val="0"/>
              </a:spcBef>
            </a:pPr>
            <a:r>
              <a:rPr lang="en-CA" dirty="0" smtClean="0"/>
              <a:t>Framework – would you choose the same 9 skills?  Would we all agree on what they encompass?  Would the learners we deal with understand?</a:t>
            </a:r>
          </a:p>
          <a:p>
            <a:pPr eaLnBrk="1" hangingPunct="1">
              <a:spcBef>
                <a:spcPct val="0"/>
              </a:spcBef>
            </a:pPr>
            <a:endParaRPr lang="en-CA" dirty="0" smtClean="0"/>
          </a:p>
          <a:p>
            <a:pPr eaLnBrk="1" hangingPunct="1">
              <a:spcBef>
                <a:spcPct val="0"/>
              </a:spcBef>
            </a:pPr>
            <a:r>
              <a:rPr lang="en-CA" dirty="0" smtClean="0"/>
              <a:t>There seems to be an assumption that people should just have these skills inherently. Who is responsible form developing them?  If a youth does not have them, who takes on the task of developing them?</a:t>
            </a:r>
          </a:p>
          <a:p>
            <a:pPr eaLnBrk="1" hangingPunct="1">
              <a:spcBef>
                <a:spcPct val="0"/>
              </a:spcBef>
            </a:pPr>
            <a:endParaRPr lang="en-CA" dirty="0" smtClean="0"/>
          </a:p>
          <a:p>
            <a:pPr eaLnBrk="1" hangingPunct="1">
              <a:spcBef>
                <a:spcPct val="0"/>
              </a:spcBef>
            </a:pPr>
            <a:r>
              <a:rPr lang="en-CA" dirty="0" smtClean="0"/>
              <a:t>Of course many of these issues are personal and complex. Behaviours that are suitable for the workplace may be important survival mechanisms.  Talking to someone about their hygiene is not easy.</a:t>
            </a:r>
          </a:p>
          <a:p>
            <a:pPr eaLnBrk="1" hangingPunct="1">
              <a:spcBef>
                <a:spcPct val="0"/>
              </a:spcBef>
            </a:pPr>
            <a:endParaRPr lang="en-CA" dirty="0" smtClean="0"/>
          </a:p>
          <a:p>
            <a:pPr eaLnBrk="1" hangingPunct="1">
              <a:spcBef>
                <a:spcPct val="0"/>
              </a:spcBef>
            </a:pPr>
            <a:r>
              <a:rPr lang="en-CA" dirty="0" smtClean="0"/>
              <a:t>Few consistent measurement tools – even fewer that have quantitative elements.</a:t>
            </a:r>
          </a:p>
          <a:p>
            <a:pPr eaLnBrk="1" hangingPunct="1">
              <a:spcBef>
                <a:spcPct val="0"/>
              </a:spcBef>
            </a:pPr>
            <a:endParaRPr lang="en-CA" dirty="0" smtClean="0"/>
          </a:p>
          <a:p>
            <a:pPr eaLnBrk="1" hangingPunct="1">
              <a:spcBef>
                <a:spcPct val="0"/>
              </a:spcBef>
            </a:pPr>
            <a:r>
              <a:rPr lang="en-CA" dirty="0" smtClean="0"/>
              <a:t>All of this suggests, rightly, that it takes a lot of time and effort to address these issues, but, nevertheless, doing so is critical.</a:t>
            </a:r>
          </a:p>
          <a:p>
            <a:pPr eaLnBrk="1" hangingPunct="1">
              <a:spcBef>
                <a:spcPct val="0"/>
              </a:spcBef>
            </a:pPr>
            <a:endParaRPr lang="en-CA" dirty="0" smtClean="0"/>
          </a:p>
          <a:p>
            <a:pPr eaLnBrk="1" hangingPunct="1">
              <a:spcBef>
                <a:spcPct val="0"/>
              </a:spcBef>
            </a:pPr>
            <a:endParaRPr lang="en-CA" dirty="0" smtClean="0"/>
          </a:p>
          <a:p>
            <a:pPr eaLnBrk="1" hangingPunct="1">
              <a:spcBef>
                <a:spcPct val="0"/>
              </a:spcBef>
            </a:pPr>
            <a:endParaRPr lang="en-CA"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8DED76A3-38AC-494F-9229-142C3F8FD901}" type="slidenum">
              <a:rPr lang="en-CA"/>
              <a:pPr/>
              <a:t>46</a:t>
            </a:fld>
            <a:endParaRPr lang="en-CA"/>
          </a:p>
        </p:txBody>
      </p:sp>
    </p:spTree>
    <p:extLst>
      <p:ext uri="{BB962C8B-B14F-4D97-AF65-F5344CB8AC3E}">
        <p14:creationId xmlns:p14="http://schemas.microsoft.com/office/powerpoint/2010/main" val="4274651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HIDDEN</a:t>
            </a:r>
          </a:p>
          <a:p>
            <a:endParaRPr lang="en-US" dirty="0" smtClean="0"/>
          </a:p>
          <a:p>
            <a:r>
              <a:rPr lang="en-US" dirty="0" smtClean="0"/>
              <a:t>It was as part of this effort that we began the development of ESAT.  We saw the need to  help our staff maintain a consistent standard across initiatives, and subsequently received requests from other organizations to help then work in this area</a:t>
            </a:r>
            <a:r>
              <a:rPr lang="en-US" dirty="0" smtClean="0"/>
              <a:t>.</a:t>
            </a:r>
          </a:p>
          <a:p>
            <a:endParaRPr lang="en-US" dirty="0" smtClean="0"/>
          </a:p>
          <a:p>
            <a:r>
              <a:rPr lang="en-US" dirty="0" smtClean="0"/>
              <a:t>CHRISTA ESAT</a:t>
            </a:r>
            <a:endParaRPr lang="en-US" dirty="0"/>
          </a:p>
        </p:txBody>
      </p:sp>
      <p:sp>
        <p:nvSpPr>
          <p:cNvPr id="4" name="Slide Number Placeholder 3"/>
          <p:cNvSpPr>
            <a:spLocks noGrp="1"/>
          </p:cNvSpPr>
          <p:nvPr>
            <p:ph type="sldNum" sz="quarter" idx="10"/>
          </p:nvPr>
        </p:nvSpPr>
        <p:spPr/>
        <p:txBody>
          <a:bodyPr/>
          <a:lstStyle/>
          <a:p>
            <a:fld id="{3AE2D240-A314-4203-9919-6C0DD36A72C5}" type="slidenum">
              <a:rPr lang="en-US" smtClean="0"/>
              <a:pPr/>
              <a:t>47</a:t>
            </a:fld>
            <a:endParaRPr lang="en-US"/>
          </a:p>
        </p:txBody>
      </p:sp>
    </p:spTree>
    <p:extLst>
      <p:ext uri="{BB962C8B-B14F-4D97-AF65-F5344CB8AC3E}">
        <p14:creationId xmlns:p14="http://schemas.microsoft.com/office/powerpoint/2010/main" val="3049741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Similarly to the curriculum</a:t>
            </a:r>
            <a:r>
              <a:rPr lang="en-CA" baseline="0" dirty="0" smtClean="0"/>
              <a:t> development stage, we broke the tasks down into the skills needed to execute them and built our evaluations around that.</a:t>
            </a:r>
          </a:p>
          <a:p>
            <a:endParaRPr lang="en-CA" baseline="0" dirty="0" smtClean="0"/>
          </a:p>
          <a:p>
            <a:r>
              <a:rPr lang="en-CA" baseline="0" dirty="0" smtClean="0"/>
              <a:t>Tasks that were concrete ( sending an e-mail) were easily evaluated - If the required e-mail entered the inbox, we judged that they were able to execute the task.</a:t>
            </a:r>
          </a:p>
          <a:p>
            <a:endParaRPr lang="en-CA" baseline="0" dirty="0" smtClean="0"/>
          </a:p>
          <a:p>
            <a:r>
              <a:rPr lang="en-CA" baseline="0" dirty="0" smtClean="0"/>
              <a:t>If the assignment asked for a professional email, we evaluated the content more carefully.</a:t>
            </a:r>
          </a:p>
          <a:p>
            <a:endParaRPr lang="en-CA" baseline="0" dirty="0" smtClean="0"/>
          </a:p>
          <a:p>
            <a:r>
              <a:rPr lang="en-CA" baseline="0" dirty="0" smtClean="0"/>
              <a:t>If the task was more generic in nature ( dealing with unhappy customers) we did role playing activities where the participants were asked to show us how they would react and deal with an unhappy customer.  With this type of evaluation we were able to evaluate all the skills that were necessary to perform a specific task.</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48</a:t>
            </a:fld>
            <a:endParaRPr lang="fr-CA"/>
          </a:p>
        </p:txBody>
      </p:sp>
    </p:spTree>
    <p:extLst>
      <p:ext uri="{BB962C8B-B14F-4D97-AF65-F5344CB8AC3E}">
        <p14:creationId xmlns:p14="http://schemas.microsoft.com/office/powerpoint/2010/main" val="286063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We</a:t>
            </a:r>
            <a:r>
              <a:rPr lang="en-CA" baseline="0" dirty="0" smtClean="0"/>
              <a:t> phoned, visited, pitched the project early on to as many people as we could.  Sometimes looking for funding partners, sometimes looking for referral agencies, sometimes both.</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50</a:t>
            </a:fld>
            <a:endParaRPr lang="fr-CA"/>
          </a:p>
        </p:txBody>
      </p:sp>
    </p:spTree>
    <p:extLst>
      <p:ext uri="{BB962C8B-B14F-4D97-AF65-F5344CB8AC3E}">
        <p14:creationId xmlns:p14="http://schemas.microsoft.com/office/powerpoint/2010/main" val="3542875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smtClean="0"/>
          </a:p>
          <a:p>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51</a:t>
            </a:fld>
            <a:endParaRPr lang="fr-CA"/>
          </a:p>
        </p:txBody>
      </p:sp>
    </p:spTree>
    <p:extLst>
      <p:ext uri="{BB962C8B-B14F-4D97-AF65-F5344CB8AC3E}">
        <p14:creationId xmlns:p14="http://schemas.microsoft.com/office/powerpoint/2010/main" val="376170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We had to take 4 weeks off at x-mas because of a staff</a:t>
            </a:r>
            <a:r>
              <a:rPr lang="en-CA" baseline="0" dirty="0" smtClean="0"/>
              <a:t> change.</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52</a:t>
            </a:fld>
            <a:endParaRPr lang="fr-CA"/>
          </a:p>
        </p:txBody>
      </p:sp>
    </p:spTree>
    <p:extLst>
      <p:ext uri="{BB962C8B-B14F-4D97-AF65-F5344CB8AC3E}">
        <p14:creationId xmlns:p14="http://schemas.microsoft.com/office/powerpoint/2010/main" val="1982395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We proceeded with a 2 block approach.</a:t>
            </a:r>
          </a:p>
          <a:p>
            <a:r>
              <a:rPr lang="en-CA" dirty="0" smtClean="0"/>
              <a:t>The competency approach allowed an easy split between the material covered in the first half (Block A) and what remained in the second (Block B).</a:t>
            </a:r>
          </a:p>
          <a:p>
            <a:r>
              <a:rPr lang="en-CA" dirty="0" smtClean="0"/>
              <a:t>We added 2 participants to the group.</a:t>
            </a:r>
          </a:p>
          <a:p>
            <a:endParaRPr lang="en-CA" baseline="0" dirty="0" smtClean="0"/>
          </a:p>
          <a:p>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54</a:t>
            </a:fld>
            <a:endParaRPr lang="fr-CA"/>
          </a:p>
        </p:txBody>
      </p:sp>
    </p:spTree>
    <p:extLst>
      <p:ext uri="{BB962C8B-B14F-4D97-AF65-F5344CB8AC3E}">
        <p14:creationId xmlns:p14="http://schemas.microsoft.com/office/powerpoint/2010/main" val="148915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If the PD instructor was focusing on stress management, the</a:t>
            </a:r>
            <a:r>
              <a:rPr lang="en-CA" baseline="0" dirty="0" smtClean="0"/>
              <a:t> Customer service instructor might present stressful customer service scenarios in a role playing </a:t>
            </a:r>
            <a:r>
              <a:rPr lang="en-CA" baseline="0" dirty="0" err="1" smtClean="0"/>
              <a:t>activiy</a:t>
            </a:r>
            <a:r>
              <a:rPr lang="en-CA" baseline="0" dirty="0" smtClean="0"/>
              <a:t>.</a:t>
            </a:r>
          </a:p>
          <a:p>
            <a:endParaRPr lang="en-CA" baseline="0" dirty="0" smtClean="0"/>
          </a:p>
          <a:p>
            <a:r>
              <a:rPr lang="en-CA" baseline="0" dirty="0" smtClean="0"/>
              <a:t>Staff collaboration was essential in offering a cohesive program that flowed naturally.</a:t>
            </a:r>
          </a:p>
          <a:p>
            <a:endParaRPr lang="en-CA" baseline="0" dirty="0" smtClean="0"/>
          </a:p>
          <a:p>
            <a:r>
              <a:rPr lang="en-CA" baseline="0" dirty="0" smtClean="0"/>
              <a:t>It is also essential in ensuring the success of ESAT.</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56</a:t>
            </a:fld>
            <a:endParaRPr lang="fr-CA"/>
          </a:p>
        </p:txBody>
      </p:sp>
    </p:spTree>
    <p:extLst>
      <p:ext uri="{BB962C8B-B14F-4D97-AF65-F5344CB8AC3E}">
        <p14:creationId xmlns:p14="http://schemas.microsoft.com/office/powerpoint/2010/main" val="2733300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Observation placement</a:t>
            </a:r>
            <a:r>
              <a:rPr lang="en-CA" baseline="0" dirty="0" smtClean="0"/>
              <a:t> used to evaluate the training needs of the participants</a:t>
            </a:r>
          </a:p>
          <a:p>
            <a:endParaRPr lang="en-CA" baseline="0" dirty="0" smtClean="0"/>
          </a:p>
          <a:p>
            <a:r>
              <a:rPr lang="en-CA" baseline="0" dirty="0" smtClean="0"/>
              <a:t>Integration placement is really the final exam.  Were the participants able to perform </a:t>
            </a:r>
            <a:r>
              <a:rPr lang="en-CA" baseline="0" smtClean="0"/>
              <a:t>the required tasks.</a:t>
            </a:r>
            <a:endParaRPr lang="en-CA"/>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58</a:t>
            </a:fld>
            <a:endParaRPr lang="fr-CA"/>
          </a:p>
        </p:txBody>
      </p:sp>
    </p:spTree>
    <p:extLst>
      <p:ext uri="{BB962C8B-B14F-4D97-AF65-F5344CB8AC3E}">
        <p14:creationId xmlns:p14="http://schemas.microsoft.com/office/powerpoint/2010/main" val="1776141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Evaluation</a:t>
            </a:r>
            <a:r>
              <a:rPr lang="en-CA" baseline="0" dirty="0" smtClean="0"/>
              <a:t> – curriculum, time frame, partners, outcomes, difficulties</a:t>
            </a:r>
          </a:p>
          <a:p>
            <a:r>
              <a:rPr lang="en-CA" baseline="0" dirty="0" smtClean="0"/>
              <a:t>What worked </a:t>
            </a:r>
            <a:r>
              <a:rPr lang="en-CA" baseline="0" smtClean="0"/>
              <a:t>well – less?</a:t>
            </a:r>
            <a:endParaRPr lang="en-CA"/>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59</a:t>
            </a:fld>
            <a:endParaRPr lang="fr-CA"/>
          </a:p>
        </p:txBody>
      </p:sp>
    </p:spTree>
    <p:extLst>
      <p:ext uri="{BB962C8B-B14F-4D97-AF65-F5344CB8AC3E}">
        <p14:creationId xmlns:p14="http://schemas.microsoft.com/office/powerpoint/2010/main" val="31009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The CAP is a community organization that is mainly responsible for offering </a:t>
            </a:r>
            <a:r>
              <a:rPr lang="en-CA" b="1" dirty="0" smtClean="0"/>
              <a:t>training services to adults with low literacy skills </a:t>
            </a:r>
            <a:r>
              <a:rPr lang="en-CA" dirty="0" smtClean="0"/>
              <a:t>in the Hawkesbury area, in Eastern Ontario. </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8</a:t>
            </a:fld>
            <a:endParaRPr lang="fr-CA"/>
          </a:p>
        </p:txBody>
      </p:sp>
    </p:spTree>
    <p:extLst>
      <p:ext uri="{BB962C8B-B14F-4D97-AF65-F5344CB8AC3E}">
        <p14:creationId xmlns:p14="http://schemas.microsoft.com/office/powerpoint/2010/main" val="2468034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60</a:t>
            </a:fld>
            <a:endParaRPr lang="fr-CA"/>
          </a:p>
        </p:txBody>
      </p:sp>
    </p:spTree>
    <p:extLst>
      <p:ext uri="{BB962C8B-B14F-4D97-AF65-F5344CB8AC3E}">
        <p14:creationId xmlns:p14="http://schemas.microsoft.com/office/powerpoint/2010/main" val="1706591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Arial" pitchFamily="34" charset="0"/>
              <a:buChar char="•"/>
            </a:pPr>
            <a:endParaRPr lang="en-CA" baseline="0" dirty="0" smtClean="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61</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The first TGV was developed</a:t>
            </a:r>
            <a:r>
              <a:rPr lang="en-CA" baseline="0" dirty="0" smtClean="0"/>
              <a:t> for millwrights with no certification, but many years experience, who found themselves unemployed after many years and could not find work because they did not have a certification or even a grade 12 diploma.</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9</a:t>
            </a:fld>
            <a:endParaRPr lang="fr-CA"/>
          </a:p>
        </p:txBody>
      </p:sp>
    </p:spTree>
    <p:extLst>
      <p:ext uri="{BB962C8B-B14F-4D97-AF65-F5344CB8AC3E}">
        <p14:creationId xmlns:p14="http://schemas.microsoft.com/office/powerpoint/2010/main" val="138662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We had a plan!</a:t>
            </a:r>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10</a:t>
            </a:fld>
            <a:endParaRPr lang="fr-CA"/>
          </a:p>
        </p:txBody>
      </p:sp>
    </p:spTree>
    <p:extLst>
      <p:ext uri="{BB962C8B-B14F-4D97-AF65-F5344CB8AC3E}">
        <p14:creationId xmlns:p14="http://schemas.microsoft.com/office/powerpoint/2010/main" val="145652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smtClean="0"/>
              <a:t>Resdac</a:t>
            </a:r>
            <a:r>
              <a:rPr lang="en-CA" dirty="0" smtClean="0"/>
              <a:t> model in line with our needs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Meetings</a:t>
            </a:r>
            <a:r>
              <a:rPr lang="en-CA" baseline="0" dirty="0" smtClean="0"/>
              <a:t> with Department early 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RESDAC chooses NS as part of their larger project – describe project (4 provinces, 2 pilots / province)</a:t>
            </a:r>
            <a:endParaRPr lang="en-CA" dirty="0" smtClean="0"/>
          </a:p>
          <a:p>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11</a:t>
            </a:fld>
            <a:endParaRPr lang="fr-CA"/>
          </a:p>
        </p:txBody>
      </p:sp>
    </p:spTree>
    <p:extLst>
      <p:ext uri="{BB962C8B-B14F-4D97-AF65-F5344CB8AC3E}">
        <p14:creationId xmlns:p14="http://schemas.microsoft.com/office/powerpoint/2010/main" val="306842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en-CA" dirty="0" smtClean="0"/>
              <a:t>In a nutshell, the RESDAC integrated model</a:t>
            </a:r>
            <a:r>
              <a:rPr lang="en-CA" baseline="0" dirty="0" smtClean="0"/>
              <a:t> is based on 4 main axes.</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Although these components are presented one after the other they should not be perceived as a linear model but more as an interconnected model where each component should influence each other. </a:t>
            </a:r>
          </a:p>
          <a:p>
            <a:endParaRPr lang="en-CA" baseline="0" dirty="0" smtClean="0"/>
          </a:p>
          <a:p>
            <a:endParaRPr lang="en-CA" baseline="0" dirty="0" smtClean="0"/>
          </a:p>
          <a:p>
            <a:pPr marL="228600" indent="-228600">
              <a:buFont typeface="+mj-lt"/>
              <a:buAutoNum type="arabicPeriod"/>
            </a:pPr>
            <a:r>
              <a:rPr lang="en-CA" baseline="0" dirty="0" smtClean="0"/>
              <a:t>Analyzing the environment </a:t>
            </a:r>
          </a:p>
          <a:p>
            <a:pPr marL="228600" indent="-228600">
              <a:buFont typeface="Arial" panose="020B0604020202020204" pitchFamily="34" charset="0"/>
              <a:buChar char="•"/>
            </a:pPr>
            <a:r>
              <a:rPr lang="en-CA" baseline="0" dirty="0" smtClean="0"/>
              <a:t>Analyzing the needs of learners</a:t>
            </a:r>
          </a:p>
          <a:p>
            <a:pPr marL="228600" indent="-228600">
              <a:buFont typeface="Arial" panose="020B0604020202020204" pitchFamily="34" charset="0"/>
              <a:buChar char="•"/>
            </a:pPr>
            <a:r>
              <a:rPr lang="en-CA" baseline="0" dirty="0" smtClean="0"/>
              <a:t>Analyzing the socio-economic context</a:t>
            </a:r>
          </a:p>
          <a:p>
            <a:pPr marL="228600" indent="-228600">
              <a:buFont typeface="Arial" panose="020B0604020202020204" pitchFamily="34" charset="0"/>
              <a:buChar char="•"/>
            </a:pPr>
            <a:r>
              <a:rPr lang="en-CA" baseline="0" dirty="0" smtClean="0"/>
              <a:t>Analyzing the cultural context</a:t>
            </a:r>
          </a:p>
          <a:p>
            <a:pPr marL="228600" indent="-228600">
              <a:buFont typeface="Arial" panose="020B0604020202020204" pitchFamily="34" charset="0"/>
              <a:buChar char="•"/>
            </a:pPr>
            <a:r>
              <a:rPr lang="en-CA" baseline="0" dirty="0" smtClean="0"/>
              <a:t>Analyzing the local educational resources</a:t>
            </a:r>
          </a:p>
          <a:p>
            <a:pPr marL="0" indent="0">
              <a:buFont typeface="+mj-lt"/>
              <a:buNone/>
            </a:pPr>
            <a:endParaRPr lang="en-CA" baseline="0" dirty="0" smtClean="0"/>
          </a:p>
          <a:p>
            <a:pPr marL="0" indent="0">
              <a:buFont typeface="+mj-lt"/>
              <a:buNone/>
            </a:pPr>
            <a:r>
              <a:rPr lang="en-CA" baseline="0" dirty="0" smtClean="0"/>
              <a:t>2. Creating strategic local partnerships</a:t>
            </a:r>
          </a:p>
          <a:p>
            <a:pPr marL="171450" indent="-171450">
              <a:buFont typeface="Arial" panose="020B0604020202020204" pitchFamily="34" charset="0"/>
              <a:buChar char="•"/>
            </a:pPr>
            <a:r>
              <a:rPr lang="en-CA" baseline="0" dirty="0" smtClean="0"/>
              <a:t>Mobilizing educational resources</a:t>
            </a:r>
          </a:p>
          <a:p>
            <a:pPr marL="171450" indent="-171450">
              <a:buFont typeface="Arial" panose="020B0604020202020204" pitchFamily="34" charset="0"/>
              <a:buChar char="•"/>
            </a:pPr>
            <a:r>
              <a:rPr lang="en-CA" baseline="0" dirty="0" smtClean="0"/>
              <a:t>Creating local planning structures</a:t>
            </a:r>
          </a:p>
          <a:p>
            <a:pPr marL="171450" indent="-171450">
              <a:buFont typeface="Arial" panose="020B0604020202020204" pitchFamily="34" charset="0"/>
              <a:buChar char="•"/>
            </a:pPr>
            <a:r>
              <a:rPr lang="en-CA" baseline="0" dirty="0" err="1" smtClean="0"/>
              <a:t>Developping</a:t>
            </a:r>
            <a:r>
              <a:rPr lang="en-CA" baseline="0" dirty="0" smtClean="0"/>
              <a:t> strategic collaboration and intervention agreements</a:t>
            </a:r>
          </a:p>
          <a:p>
            <a:pPr marL="228600" indent="-228600">
              <a:buFont typeface="+mj-lt"/>
              <a:buAutoNum type="arabicPeriod"/>
            </a:pPr>
            <a:endParaRPr lang="en-CA" baseline="0" dirty="0" smtClean="0"/>
          </a:p>
          <a:p>
            <a:pPr marL="228600" indent="-228600">
              <a:buFont typeface="+mj-lt"/>
              <a:buAutoNum type="arabicPeriod" startAt="3"/>
            </a:pPr>
            <a:r>
              <a:rPr lang="en-CA" baseline="0" dirty="0" smtClean="0"/>
              <a:t>Constructing </a:t>
            </a:r>
            <a:r>
              <a:rPr lang="en-CA" baseline="0" dirty="0" err="1" smtClean="0"/>
              <a:t>andragogical</a:t>
            </a:r>
            <a:r>
              <a:rPr lang="en-CA" baseline="0" dirty="0" smtClean="0"/>
              <a:t> interventions</a:t>
            </a:r>
          </a:p>
          <a:p>
            <a:pPr marL="228600" indent="-228600">
              <a:buFont typeface="Arial" panose="020B0604020202020204" pitchFamily="34" charset="0"/>
              <a:buChar char="•"/>
            </a:pPr>
            <a:r>
              <a:rPr lang="en-CA" baseline="0" dirty="0" smtClean="0"/>
              <a:t>Linking the </a:t>
            </a:r>
            <a:r>
              <a:rPr lang="en-CA" baseline="0" dirty="0" err="1" smtClean="0"/>
              <a:t>approriate</a:t>
            </a:r>
            <a:r>
              <a:rPr lang="en-CA" baseline="0" dirty="0" smtClean="0"/>
              <a:t> essential skills, generic skills, and specialized skills for an integrated intervention</a:t>
            </a:r>
          </a:p>
          <a:p>
            <a:pPr marL="0" indent="0">
              <a:buFont typeface="+mj-lt"/>
              <a:buNone/>
            </a:pPr>
            <a:endParaRPr lang="en-CA" baseline="0" dirty="0" smtClean="0"/>
          </a:p>
          <a:p>
            <a:pPr marL="228600" indent="-228600">
              <a:buFont typeface="+mj-lt"/>
              <a:buAutoNum type="arabicPeriod" startAt="4"/>
            </a:pPr>
            <a:r>
              <a:rPr lang="en-CA" baseline="0" dirty="0" smtClean="0"/>
              <a:t>Feedback and reassessment of actions</a:t>
            </a:r>
          </a:p>
          <a:p>
            <a:pPr marL="171450" indent="-171450">
              <a:buFont typeface="Arial" panose="020B0604020202020204" pitchFamily="34" charset="0"/>
              <a:buChar char="•"/>
            </a:pPr>
            <a:r>
              <a:rPr lang="en-CA" baseline="0" dirty="0" smtClean="0"/>
              <a:t>Listening and observing carefully</a:t>
            </a:r>
          </a:p>
          <a:p>
            <a:pPr marL="171450" indent="-171450">
              <a:buFont typeface="Arial" panose="020B0604020202020204" pitchFamily="34" charset="0"/>
              <a:buChar char="•"/>
            </a:pPr>
            <a:r>
              <a:rPr lang="en-CA" baseline="0" dirty="0" smtClean="0"/>
              <a:t>Taking an objective distance in order to assess, fine-tune and perfect actions</a:t>
            </a:r>
          </a:p>
          <a:p>
            <a:pPr marL="228600" indent="-228600">
              <a:buFont typeface="+mj-lt"/>
              <a:buAutoNum type="arabicPeriod" startAt="4"/>
            </a:pPr>
            <a:endParaRPr lang="en-CA" dirty="0" smtClean="0"/>
          </a:p>
          <a:p>
            <a:pPr marL="228600" indent="-228600">
              <a:buFont typeface="+mj-lt"/>
              <a:buAutoNum type="arabicPeriod" startAt="4"/>
            </a:pPr>
            <a:endParaRPr lang="en-CA" dirty="0" smtClean="0"/>
          </a:p>
          <a:p>
            <a:pPr marL="0" indent="0">
              <a:buFont typeface="+mj-lt"/>
              <a:buNone/>
            </a:pPr>
            <a:endParaRPr lang="en-CA" dirty="0" smtClean="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12</a:t>
            </a:fld>
            <a:endParaRPr lang="fr-CA"/>
          </a:p>
        </p:txBody>
      </p:sp>
    </p:spTree>
    <p:extLst>
      <p:ext uri="{BB962C8B-B14F-4D97-AF65-F5344CB8AC3E}">
        <p14:creationId xmlns:p14="http://schemas.microsoft.com/office/powerpoint/2010/main" val="206689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Discuter</a:t>
            </a:r>
            <a:r>
              <a:rPr lang="en-CA" dirty="0" smtClean="0"/>
              <a:t> les</a:t>
            </a:r>
            <a:r>
              <a:rPr lang="en-CA" baseline="0" dirty="0" smtClean="0"/>
              <a:t> </a:t>
            </a:r>
            <a:r>
              <a:rPr lang="en-CA" baseline="0" dirty="0" err="1" smtClean="0"/>
              <a:t>rôles</a:t>
            </a:r>
            <a:r>
              <a:rPr lang="en-CA" baseline="0" dirty="0" smtClean="0"/>
              <a:t> des divers </a:t>
            </a:r>
            <a:r>
              <a:rPr lang="en-CA" baseline="0" dirty="0" err="1" smtClean="0"/>
              <a:t>partenaires</a:t>
            </a:r>
            <a:endParaRPr lang="en-CA" baseline="0" dirty="0" smtClean="0"/>
          </a:p>
          <a:p>
            <a:endParaRPr lang="en-CA" baseline="0" dirty="0" smtClean="0"/>
          </a:p>
          <a:p>
            <a:r>
              <a:rPr lang="en-CA" baseline="0" dirty="0" smtClean="0"/>
              <a:t>USA – Locale, computers, technical support, </a:t>
            </a:r>
          </a:p>
          <a:p>
            <a:endParaRPr lang="en-CA" baseline="0" dirty="0" smtClean="0"/>
          </a:p>
          <a:p>
            <a:r>
              <a:rPr lang="en-CA" baseline="0" dirty="0" err="1" smtClean="0"/>
              <a:t>Mun</a:t>
            </a:r>
            <a:r>
              <a:rPr lang="en-CA" baseline="0" dirty="0" smtClean="0"/>
              <a:t> of Argyle – Knowledge of area, potential employer</a:t>
            </a:r>
          </a:p>
          <a:p>
            <a:endParaRPr lang="en-CA" baseline="0" dirty="0" smtClean="0"/>
          </a:p>
          <a:p>
            <a:r>
              <a:rPr lang="en-CA" baseline="0" dirty="0" smtClean="0"/>
              <a:t>CAPEB – Knowledge of the needs of the French population in Argyle, potential employer</a:t>
            </a:r>
          </a:p>
          <a:p>
            <a:endParaRPr lang="en-CA" baseline="0" dirty="0" smtClean="0"/>
          </a:p>
          <a:p>
            <a:r>
              <a:rPr lang="en-CA" baseline="0" dirty="0" smtClean="0"/>
              <a:t>CDÉNÉ – Economic situation of the area</a:t>
            </a:r>
          </a:p>
          <a:p>
            <a:endParaRPr lang="en-CA" baseline="0" dirty="0" smtClean="0"/>
          </a:p>
          <a:p>
            <a:r>
              <a:rPr lang="en-CA" baseline="0" dirty="0" smtClean="0"/>
              <a:t>Argyle employment services – </a:t>
            </a:r>
            <a:r>
              <a:rPr lang="en-CA" baseline="0" dirty="0" err="1" smtClean="0"/>
              <a:t>clientèle</a:t>
            </a:r>
            <a:r>
              <a:rPr lang="en-CA" baseline="0" dirty="0" smtClean="0"/>
              <a:t>, Programs, </a:t>
            </a:r>
            <a:r>
              <a:rPr lang="en-CA" baseline="0" dirty="0" err="1" smtClean="0"/>
              <a:t>recrutement</a:t>
            </a:r>
            <a:endParaRPr lang="en-CA" baseline="0" dirty="0" smtClean="0"/>
          </a:p>
          <a:p>
            <a:endParaRPr lang="en-CA" baseline="0" dirty="0" smtClean="0"/>
          </a:p>
          <a:p>
            <a:r>
              <a:rPr lang="en-CA" baseline="0" dirty="0" smtClean="0"/>
              <a:t>WNIES – </a:t>
            </a:r>
            <a:r>
              <a:rPr lang="en-CA" baseline="0" dirty="0" err="1" smtClean="0"/>
              <a:t>Clientèle</a:t>
            </a:r>
            <a:r>
              <a:rPr lang="en-CA" baseline="0" dirty="0" smtClean="0"/>
              <a:t>, </a:t>
            </a:r>
            <a:r>
              <a:rPr lang="en-CA" baseline="0" dirty="0" err="1" smtClean="0"/>
              <a:t>recrutement</a:t>
            </a:r>
            <a:endParaRPr lang="en-CA" baseline="0" dirty="0" smtClean="0"/>
          </a:p>
          <a:p>
            <a:endParaRPr lang="en-CA" baseline="0" dirty="0" smtClean="0"/>
          </a:p>
          <a:p>
            <a:r>
              <a:rPr lang="en-CA" baseline="0" dirty="0" smtClean="0"/>
              <a:t>Department – Funding, liaison </a:t>
            </a:r>
          </a:p>
          <a:p>
            <a:endParaRPr lang="en-CA" baseline="0" dirty="0" smtClean="0"/>
          </a:p>
          <a:p>
            <a:r>
              <a:rPr lang="en-CA" baseline="0" dirty="0" smtClean="0"/>
              <a:t>DCS – Funding, </a:t>
            </a:r>
            <a:r>
              <a:rPr lang="en-CA" baseline="0" dirty="0" err="1" smtClean="0"/>
              <a:t>recrutement</a:t>
            </a:r>
            <a:endParaRPr lang="en-CA" baseline="0" dirty="0" smtClean="0"/>
          </a:p>
          <a:p>
            <a:endParaRPr lang="en-CA" baseline="0" dirty="0" smtClean="0"/>
          </a:p>
          <a:p>
            <a:endParaRPr lang="en-CA" baseline="0" dirty="0" smtClean="0"/>
          </a:p>
          <a:p>
            <a:endParaRPr lang="en-CA" baseline="0" dirty="0" smtClean="0"/>
          </a:p>
          <a:p>
            <a:endParaRPr lang="en-CA" dirty="0"/>
          </a:p>
        </p:txBody>
      </p:sp>
      <p:sp>
        <p:nvSpPr>
          <p:cNvPr id="4" name="Espace réservé du numéro de diapositive 3"/>
          <p:cNvSpPr>
            <a:spLocks noGrp="1"/>
          </p:cNvSpPr>
          <p:nvPr>
            <p:ph type="sldNum" sz="quarter" idx="10"/>
          </p:nvPr>
        </p:nvSpPr>
        <p:spPr/>
        <p:txBody>
          <a:bodyPr/>
          <a:lstStyle/>
          <a:p>
            <a:fld id="{FC7746C5-1D5F-494E-8A41-05C2351A38F3}" type="slidenum">
              <a:rPr lang="fr-CA" smtClean="0"/>
              <a:pPr/>
              <a:t>14</a:t>
            </a:fld>
            <a:endParaRPr lang="fr-CA"/>
          </a:p>
        </p:txBody>
      </p:sp>
    </p:spTree>
    <p:extLst>
      <p:ext uri="{BB962C8B-B14F-4D97-AF65-F5344CB8AC3E}">
        <p14:creationId xmlns:p14="http://schemas.microsoft.com/office/powerpoint/2010/main" val="275460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356654D-A5CE-400E-8B0B-024ECC1060F2}" type="datetimeFigureOut">
              <a:rPr lang="fr-FR" smtClean="0"/>
              <a:pPr/>
              <a:t>08/04/2014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2EBFD4B-35BE-4FE6-9B3F-50F61797A17E}"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356654D-A5CE-400E-8B0B-024ECC1060F2}" type="datetimeFigureOut">
              <a:rPr lang="fr-FR" smtClean="0"/>
              <a:pPr/>
              <a:t>08/04/2014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2EBFD4B-35BE-4FE6-9B3F-50F61797A17E}"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56654D-A5CE-400E-8B0B-024ECC1060F2}" type="datetimeFigureOut">
              <a:rPr lang="fr-FR" smtClean="0"/>
              <a:pPr/>
              <a:t>08/04/2014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2EBFD4B-35BE-4FE6-9B3F-50F61797A17E}" type="slidenum">
              <a:rPr lang="fr-CA" smtClean="0"/>
              <a:pPr/>
              <a:t>‹N°›</a:t>
            </a:fld>
            <a:endParaRPr lang="fr-C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356654D-A5CE-400E-8B0B-024ECC1060F2}" type="datetimeFigureOut">
              <a:rPr lang="fr-FR" smtClean="0"/>
              <a:pPr/>
              <a:t>08/04/2014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2EBFD4B-35BE-4FE6-9B3F-50F61797A17E}" type="slidenum">
              <a:rPr lang="fr-CA" smtClean="0"/>
              <a:pPr/>
              <a:t>‹N°›</a:t>
            </a:fld>
            <a:endParaRPr lang="fr-CA"/>
          </a:p>
        </p:txBody>
      </p:sp>
      <p:sp>
        <p:nvSpPr>
          <p:cNvPr id="7" name="Title 6"/>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356654D-A5CE-400E-8B0B-024ECC1060F2}" type="datetimeFigureOut">
              <a:rPr lang="fr-FR" smtClean="0"/>
              <a:pPr/>
              <a:t>08/04/2014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2EBFD4B-35BE-4FE6-9B3F-50F61797A17E}"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5356654D-A5CE-400E-8B0B-024ECC1060F2}" type="datetimeFigureOut">
              <a:rPr lang="fr-FR" smtClean="0"/>
              <a:pPr/>
              <a:t>08/04/2014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2EBFD4B-35BE-4FE6-9B3F-50F61797A17E}" type="slidenum">
              <a:rPr lang="fr-CA" smtClean="0"/>
              <a:pPr/>
              <a:t>‹N°›</a:t>
            </a:fld>
            <a:endParaRPr lang="fr-CA"/>
          </a:p>
        </p:txBody>
      </p:sp>
      <p:sp>
        <p:nvSpPr>
          <p:cNvPr id="9" name="Content Placeholder 8"/>
          <p:cNvSpPr>
            <a:spLocks noGrp="1"/>
          </p:cNvSpPr>
          <p:nvPr>
            <p:ph sz="quarter" idx="13"/>
          </p:nvPr>
        </p:nvSpPr>
        <p:spPr>
          <a:xfrm>
            <a:off x="676655"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356654D-A5CE-400E-8B0B-024ECC1060F2}" type="datetimeFigureOut">
              <a:rPr lang="fr-FR" smtClean="0"/>
              <a:pPr/>
              <a:t>08/04/2014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D2EBFD4B-35BE-4FE6-9B3F-50F61797A17E}"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5356654D-A5CE-400E-8B0B-024ECC1060F2}" type="datetimeFigureOut">
              <a:rPr lang="fr-FR" smtClean="0"/>
              <a:pPr/>
              <a:t>08/04/2014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D2EBFD4B-35BE-4FE6-9B3F-50F61797A17E}"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56654D-A5CE-400E-8B0B-024ECC1060F2}" type="datetimeFigureOut">
              <a:rPr lang="fr-FR" smtClean="0"/>
              <a:pPr/>
              <a:t>08/04/2014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D2EBFD4B-35BE-4FE6-9B3F-50F61797A17E}"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56654D-A5CE-400E-8B0B-024ECC1060F2}" type="datetimeFigureOut">
              <a:rPr lang="fr-FR" smtClean="0"/>
              <a:pPr/>
              <a:t>08/04/2014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2EBFD4B-35BE-4FE6-9B3F-50F61797A17E}" type="slidenum">
              <a:rPr lang="fr-CA" smtClean="0"/>
              <a:pPr/>
              <a:t>‹N°›</a:t>
            </a:fld>
            <a:endParaRPr lang="fr-CA"/>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356654D-A5CE-400E-8B0B-024ECC1060F2}" type="datetimeFigureOut">
              <a:rPr lang="fr-FR" smtClean="0"/>
              <a:pPr/>
              <a:t>08/04/2014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2EBFD4B-35BE-4FE6-9B3F-50F61797A17E}" type="slidenum">
              <a:rPr lang="fr-CA" smtClean="0"/>
              <a:pPr/>
              <a:t>‹N°›</a:t>
            </a:fld>
            <a:endParaRPr lang="fr-C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56654D-A5CE-400E-8B0B-024ECC1060F2}" type="datetimeFigureOut">
              <a:rPr lang="fr-FR" smtClean="0"/>
              <a:pPr/>
              <a:t>08/04/2014</a:t>
            </a:fld>
            <a:endParaRPr lang="fr-CA"/>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CA"/>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2EBFD4B-35BE-4FE6-9B3F-50F61797A17E}" type="slidenum">
              <a:rPr lang="fr-CA" smtClean="0"/>
              <a:pPr/>
              <a:t>‹N°›</a:t>
            </a:fld>
            <a:endParaRPr lang="fr-CA"/>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4.xml"/><Relationship Id="rId7" Type="http://schemas.openxmlformats.org/officeDocument/2006/relationships/notesSlide" Target="../notesSlides/notesSlide1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chart" Target="../charts/chart2.xml"/><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chart" Target="../charts/chart3.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4.xml"/><Relationship Id="rId7"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chart" Target="../charts/chart4.xml"/><Relationship Id="rId4" Type="http://schemas.openxmlformats.org/officeDocument/2006/relationships/tags" Target="../tags/tag15.xml"/><Relationship Id="rId9" Type="http://schemas.openxmlformats.org/officeDocument/2006/relationships/image" Target="../media/image7.jpeg"/></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20.xml"/><Relationship Id="rId7" Type="http://schemas.openxmlformats.org/officeDocument/2006/relationships/notesSlide" Target="../notesSlides/notesSlide17.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chart" Target="../charts/chart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chart" Target="../charts/chart6.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tp.ca/wp-content/uploads/2009/01/camera-e-booklet.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61.xml.rels><?xml version="1.0" encoding="UTF-8" standalone="yes"?>
<Relationships xmlns="http://schemas.openxmlformats.org/package/2006/relationships"><Relationship Id="rId8" Type="http://schemas.openxmlformats.org/officeDocument/2006/relationships/hyperlink" Target="mailto:coordination.eane@nald.ca" TargetMode="External"/><Relationship Id="rId3" Type="http://schemas.openxmlformats.org/officeDocument/2006/relationships/tags" Target="../tags/tag29.xml"/><Relationship Id="rId7" Type="http://schemas.openxmlformats.org/officeDocument/2006/relationships/notesSlide" Target="../notesSlides/notesSlide4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ctrTitle"/>
            <p:custDataLst>
              <p:tags r:id="rId1"/>
            </p:custDataLst>
          </p:nvPr>
        </p:nvSpPr>
        <p:spPr>
          <a:xfrm>
            <a:off x="755576" y="1340768"/>
            <a:ext cx="7560840" cy="3888431"/>
          </a:xfrm>
        </p:spPr>
        <p:txBody>
          <a:bodyPr>
            <a:normAutofit fontScale="90000"/>
          </a:bodyPr>
          <a:lstStyle/>
          <a:p>
            <a:r>
              <a:rPr lang="fr-CA" sz="3600" b="1" dirty="0" smtClean="0">
                <a:latin typeface="CG Omega" pitchFamily="34" charset="0"/>
              </a:rPr>
              <a:t/>
            </a:r>
            <a:br>
              <a:rPr lang="fr-CA" sz="3600" b="1" dirty="0" smtClean="0">
                <a:latin typeface="CG Omega" pitchFamily="34" charset="0"/>
              </a:rPr>
            </a:br>
            <a:r>
              <a:rPr lang="fr-CA" sz="3100" b="1" dirty="0" smtClean="0">
                <a:latin typeface="CG Omega" pitchFamily="34" charset="0"/>
              </a:rPr>
              <a:t>An </a:t>
            </a:r>
            <a:r>
              <a:rPr lang="fr-CA" sz="3100" b="1" i="1" dirty="0" err="1" smtClean="0">
                <a:latin typeface="CG Omega" pitchFamily="34" charset="0"/>
              </a:rPr>
              <a:t>Integrated</a:t>
            </a:r>
            <a:r>
              <a:rPr lang="fr-CA" sz="3100" b="1" i="1" dirty="0" smtClean="0">
                <a:latin typeface="CG Omega" pitchFamily="34" charset="0"/>
              </a:rPr>
              <a:t> Model</a:t>
            </a:r>
            <a:r>
              <a:rPr lang="fr-CA" sz="3100" b="1" dirty="0" smtClean="0">
                <a:latin typeface="CG Omega" pitchFamily="34" charset="0"/>
              </a:rPr>
              <a:t> To Support </a:t>
            </a:r>
            <a:r>
              <a:rPr lang="fr-CA" sz="3100" b="1" dirty="0" err="1" smtClean="0">
                <a:latin typeface="CG Omega" pitchFamily="34" charset="0"/>
              </a:rPr>
              <a:t>Skills</a:t>
            </a:r>
            <a:r>
              <a:rPr lang="fr-CA" sz="3100" b="1" dirty="0" smtClean="0">
                <a:latin typeface="CG Omega" pitchFamily="34" charset="0"/>
              </a:rPr>
              <a:t>/</a:t>
            </a:r>
            <a:r>
              <a:rPr lang="fr-CA" sz="3100" b="1" dirty="0" err="1" smtClean="0">
                <a:latin typeface="CG Omega" pitchFamily="34" charset="0"/>
              </a:rPr>
              <a:t>Competencies</a:t>
            </a:r>
            <a:r>
              <a:rPr lang="fr-CA" sz="3100" b="1" dirty="0" smtClean="0">
                <a:latin typeface="CG Omega" pitchFamily="34" charset="0"/>
              </a:rPr>
              <a:t> </a:t>
            </a:r>
            <a:r>
              <a:rPr lang="fr-CA" sz="3100" b="1" dirty="0" err="1" smtClean="0">
                <a:latin typeface="CG Omega" pitchFamily="34" charset="0"/>
              </a:rPr>
              <a:t>Development</a:t>
            </a:r>
            <a:r>
              <a:rPr lang="fr-CA" sz="3100" b="1" dirty="0" smtClean="0">
                <a:latin typeface="CG Omega" pitchFamily="34" charset="0"/>
              </a:rPr>
              <a:t/>
            </a:r>
            <a:br>
              <a:rPr lang="fr-CA" sz="3100" b="1" dirty="0" smtClean="0">
                <a:latin typeface="CG Omega" pitchFamily="34" charset="0"/>
              </a:rPr>
            </a:br>
            <a:r>
              <a:rPr lang="en-US" sz="3100" b="1" dirty="0">
                <a:latin typeface="CG Omega" panose="020B0502050508020304" pitchFamily="34" charset="0"/>
              </a:rPr>
              <a:t>Professional Development Conference for Practitioners</a:t>
            </a:r>
            <a:br>
              <a:rPr lang="en-US" sz="3100" b="1" dirty="0">
                <a:latin typeface="CG Omega" panose="020B0502050508020304" pitchFamily="34" charset="0"/>
              </a:rPr>
            </a:br>
            <a:r>
              <a:rPr lang="en-US" sz="3100" b="1" dirty="0">
                <a:latin typeface="CG Omega" panose="020B0502050508020304" pitchFamily="34" charset="0"/>
              </a:rPr>
              <a:t>April 10 - 11, 2014</a:t>
            </a:r>
            <a:br>
              <a:rPr lang="en-US" sz="3100" b="1" dirty="0">
                <a:latin typeface="CG Omega" panose="020B0502050508020304" pitchFamily="34" charset="0"/>
              </a:rPr>
            </a:br>
            <a:r>
              <a:rPr lang="en-US" sz="3100" b="1" dirty="0">
                <a:latin typeface="CG Omega" panose="020B0502050508020304" pitchFamily="34" charset="0"/>
              </a:rPr>
              <a:t>Holiday Inn Hotel &amp; Conference </a:t>
            </a:r>
            <a:r>
              <a:rPr lang="en-US" sz="3100" b="1" dirty="0" smtClean="0">
                <a:latin typeface="CG Omega" panose="020B0502050508020304" pitchFamily="34" charset="0"/>
              </a:rPr>
              <a:t>Centre</a:t>
            </a:r>
            <a:r>
              <a:rPr lang="fr-CA" sz="3100" b="1" dirty="0" smtClean="0">
                <a:latin typeface="CG Omega" pitchFamily="34" charset="0"/>
              </a:rPr>
              <a:t/>
            </a:r>
            <a:br>
              <a:rPr lang="fr-CA" sz="3100" b="1" dirty="0" smtClean="0">
                <a:latin typeface="CG Omega" pitchFamily="34" charset="0"/>
              </a:rPr>
            </a:br>
            <a:r>
              <a:rPr lang="fr-CA" sz="3100" b="1" dirty="0" smtClean="0">
                <a:latin typeface="CG Omega" pitchFamily="34" charset="0"/>
              </a:rPr>
              <a:t>Truro, NS</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548680"/>
            <a:ext cx="4762500" cy="1152525"/>
          </a:xfrm>
          <a:prstGeom prst="rect">
            <a:avLst/>
          </a:prstGeom>
        </p:spPr>
      </p:pic>
    </p:spTree>
    <p:extLst>
      <p:ext uri="{BB962C8B-B14F-4D97-AF65-F5344CB8AC3E}">
        <p14:creationId xmlns:p14="http://schemas.microsoft.com/office/powerpoint/2010/main" val="1943892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060848"/>
            <a:ext cx="7408333" cy="4065315"/>
          </a:xfrm>
        </p:spPr>
        <p:txBody>
          <a:bodyPr>
            <a:normAutofit fontScale="92500" lnSpcReduction="20000"/>
          </a:bodyPr>
          <a:lstStyle/>
          <a:p>
            <a:pPr marL="244401" lvl="0" indent="-171081" algn="just">
              <a:spcBef>
                <a:spcPts val="267"/>
              </a:spcBef>
              <a:buClrTx/>
              <a:buFont typeface="Wingdings" pitchFamily="2" charset="2"/>
              <a:buChar char="Ø"/>
              <a:defRPr/>
            </a:pPr>
            <a:r>
              <a:rPr lang="en-CA" dirty="0"/>
              <a:t>Benefit from the many educational resources of different partners;</a:t>
            </a:r>
          </a:p>
          <a:p>
            <a:pPr marL="244401" lvl="0" indent="-171081" algn="just">
              <a:spcBef>
                <a:spcPts val="267"/>
              </a:spcBef>
              <a:buClrTx/>
              <a:buFont typeface="Wingdings" pitchFamily="2" charset="2"/>
              <a:buChar char="Ø"/>
              <a:defRPr/>
            </a:pPr>
            <a:r>
              <a:rPr lang="en-CA" dirty="0"/>
              <a:t>Receive instructional  and logistical support adapted to the learning obstacles they face and their complex needs;</a:t>
            </a:r>
          </a:p>
          <a:p>
            <a:pPr marL="244401" lvl="0" indent="-171081" algn="just">
              <a:spcBef>
                <a:spcPts val="267"/>
              </a:spcBef>
              <a:buClrTx/>
              <a:buFont typeface="Wingdings" pitchFamily="2" charset="2"/>
              <a:buChar char="Ø"/>
              <a:defRPr/>
            </a:pPr>
            <a:r>
              <a:rPr lang="en-CA" dirty="0"/>
              <a:t>Receive an education that is adapted to their level of literacy and relevant to their needs for socio-economic insertion; </a:t>
            </a:r>
          </a:p>
          <a:p>
            <a:pPr marL="244401" lvl="0" indent="-171081" algn="just">
              <a:spcBef>
                <a:spcPts val="267"/>
              </a:spcBef>
              <a:buClrTx/>
              <a:buFont typeface="Wingdings" pitchFamily="2" charset="2"/>
              <a:buChar char="Ø"/>
              <a:defRPr/>
            </a:pPr>
            <a:r>
              <a:rPr lang="en-CA" dirty="0"/>
              <a:t>Obtain formal certification or recognition for their learning;</a:t>
            </a:r>
          </a:p>
          <a:p>
            <a:pPr marL="244401" lvl="0" indent="-171081" algn="just">
              <a:spcBef>
                <a:spcPts val="267"/>
              </a:spcBef>
              <a:buClrTx/>
              <a:buFont typeface="Wingdings" pitchFamily="2" charset="2"/>
              <a:buChar char="Ø"/>
              <a:defRPr/>
            </a:pPr>
            <a:r>
              <a:rPr lang="en-CA" dirty="0"/>
              <a:t>Participate in a preparatory process with a view to integrating the labour market or another project important to them; and,</a:t>
            </a:r>
          </a:p>
          <a:p>
            <a:pPr marL="244401" lvl="0" indent="-171081" algn="just">
              <a:spcBef>
                <a:spcPts val="267"/>
              </a:spcBef>
              <a:buClrTx/>
              <a:buFont typeface="Wingdings" pitchFamily="2" charset="2"/>
              <a:buChar char="Ø"/>
              <a:defRPr/>
            </a:pPr>
            <a:r>
              <a:rPr lang="en-CA" dirty="0"/>
              <a:t>Promotes participation in various aspects of community life.</a:t>
            </a:r>
          </a:p>
          <a:p>
            <a:endParaRPr lang="en-CA" dirty="0"/>
          </a:p>
        </p:txBody>
      </p:sp>
      <p:sp>
        <p:nvSpPr>
          <p:cNvPr id="3" name="Titre 2"/>
          <p:cNvSpPr>
            <a:spLocks noGrp="1"/>
          </p:cNvSpPr>
          <p:nvPr>
            <p:ph type="title"/>
          </p:nvPr>
        </p:nvSpPr>
        <p:spPr/>
        <p:txBody>
          <a:bodyPr>
            <a:normAutofit fontScale="90000"/>
          </a:bodyPr>
          <a:lstStyle/>
          <a:p>
            <a:r>
              <a:rPr lang="en-CA" dirty="0" smtClean="0"/>
              <a:t>Benefits of the </a:t>
            </a:r>
            <a:r>
              <a:rPr lang="en-CA" dirty="0" smtClean="0"/>
              <a:t>integrated </a:t>
            </a:r>
            <a:br>
              <a:rPr lang="en-CA" dirty="0" smtClean="0"/>
            </a:br>
            <a:r>
              <a:rPr lang="en-CA" dirty="0" smtClean="0"/>
              <a:t>training </a:t>
            </a:r>
            <a:r>
              <a:rPr lang="en-CA" dirty="0" smtClean="0"/>
              <a:t> </a:t>
            </a:r>
            <a:r>
              <a:rPr lang="en-CA" dirty="0" smtClean="0"/>
              <a:t>programs</a:t>
            </a:r>
            <a:endParaRPr lang="en-CA" dirty="0"/>
          </a:p>
        </p:txBody>
      </p:sp>
    </p:spTree>
    <p:extLst>
      <p:ext uri="{BB962C8B-B14F-4D97-AF65-F5344CB8AC3E}">
        <p14:creationId xmlns:p14="http://schemas.microsoft.com/office/powerpoint/2010/main" val="1410374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CA" dirty="0" smtClean="0"/>
              <a:t>RESDAC adopts integrated model as best practice for competency development for Level 1 and 2 adults with barriers to employment.</a:t>
            </a:r>
          </a:p>
          <a:p>
            <a:pPr marL="0" indent="0">
              <a:buNone/>
            </a:pPr>
            <a:endParaRPr lang="en-CA" dirty="0" smtClean="0"/>
          </a:p>
          <a:p>
            <a:r>
              <a:rPr lang="en-CA" dirty="0" smtClean="0"/>
              <a:t>RESDAC project includes NS (support-Donald, Inquire, Research and Evaluation)</a:t>
            </a:r>
            <a:endParaRPr lang="en-CA" dirty="0"/>
          </a:p>
        </p:txBody>
      </p:sp>
      <p:sp>
        <p:nvSpPr>
          <p:cNvPr id="3" name="Titre 2"/>
          <p:cNvSpPr>
            <a:spLocks noGrp="1"/>
          </p:cNvSpPr>
          <p:nvPr>
            <p:ph type="title"/>
          </p:nvPr>
        </p:nvSpPr>
        <p:spPr/>
        <p:txBody>
          <a:bodyPr>
            <a:normAutofit fontScale="90000"/>
          </a:bodyPr>
          <a:lstStyle/>
          <a:p>
            <a:r>
              <a:rPr lang="en-CA" dirty="0" smtClean="0"/>
              <a:t>RESDAC </a:t>
            </a:r>
            <a:r>
              <a:rPr lang="en-CA" dirty="0" smtClean="0"/>
              <a:t/>
            </a:r>
            <a:br>
              <a:rPr lang="en-CA" dirty="0" smtClean="0"/>
            </a:br>
            <a:r>
              <a:rPr lang="en-CA" dirty="0" smtClean="0"/>
              <a:t>2011</a:t>
            </a:r>
            <a:endParaRPr lang="en-CA" dirty="0"/>
          </a:p>
        </p:txBody>
      </p:sp>
    </p:spTree>
    <p:extLst>
      <p:ext uri="{BB962C8B-B14F-4D97-AF65-F5344CB8AC3E}">
        <p14:creationId xmlns:p14="http://schemas.microsoft.com/office/powerpoint/2010/main" val="1151027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en-CA" dirty="0" smtClean="0"/>
              <a:t>The </a:t>
            </a:r>
            <a:r>
              <a:rPr lang="en-CA" dirty="0" smtClean="0"/>
              <a:t>components of an integrated training program</a:t>
            </a:r>
            <a:endParaRPr lang="en-CA"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628800"/>
            <a:ext cx="6552728" cy="498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365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en-CA" dirty="0" smtClean="0"/>
              <a:t>Creating Partnerships</a:t>
            </a:r>
            <a:br>
              <a:rPr lang="en-CA" dirty="0" smtClean="0"/>
            </a:br>
            <a:r>
              <a:rPr lang="en-CA" dirty="0" smtClean="0"/>
              <a:t>Phase 1  (March </a:t>
            </a:r>
            <a:r>
              <a:rPr lang="en-CA" dirty="0" smtClean="0"/>
              <a:t>2012)</a:t>
            </a:r>
            <a:endParaRPr lang="en-CA"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916833"/>
            <a:ext cx="5904656" cy="483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431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1916832"/>
            <a:ext cx="7408333" cy="4209331"/>
          </a:xfrm>
        </p:spPr>
        <p:txBody>
          <a:bodyPr>
            <a:normAutofit/>
          </a:bodyPr>
          <a:lstStyle/>
          <a:p>
            <a:r>
              <a:rPr lang="fr-CA" dirty="0"/>
              <a:t>Université-Sainte-Anne (</a:t>
            </a:r>
            <a:r>
              <a:rPr lang="fr-CA" dirty="0" err="1"/>
              <a:t>Tusket</a:t>
            </a:r>
            <a:r>
              <a:rPr lang="fr-CA" dirty="0"/>
              <a:t> campus), </a:t>
            </a:r>
            <a:endParaRPr lang="fr-CA" dirty="0" smtClean="0"/>
          </a:p>
          <a:p>
            <a:r>
              <a:rPr lang="fr-CA" dirty="0" err="1" smtClean="0"/>
              <a:t>Municipality</a:t>
            </a:r>
            <a:r>
              <a:rPr lang="fr-CA" dirty="0" smtClean="0"/>
              <a:t> </a:t>
            </a:r>
            <a:r>
              <a:rPr lang="fr-CA" dirty="0"/>
              <a:t>of </a:t>
            </a:r>
            <a:r>
              <a:rPr lang="fr-CA" dirty="0" err="1"/>
              <a:t>Argyle</a:t>
            </a:r>
            <a:r>
              <a:rPr lang="fr-CA" dirty="0"/>
              <a:t>, </a:t>
            </a:r>
            <a:endParaRPr lang="fr-CA" dirty="0" smtClean="0"/>
          </a:p>
          <a:p>
            <a:r>
              <a:rPr lang="fr-CA" dirty="0" smtClean="0"/>
              <a:t>Conseil </a:t>
            </a:r>
            <a:r>
              <a:rPr lang="fr-CA" dirty="0"/>
              <a:t>acadien de Par-en-Bas</a:t>
            </a:r>
            <a:r>
              <a:rPr lang="fr-CA" dirty="0" smtClean="0"/>
              <a:t>,</a:t>
            </a:r>
          </a:p>
          <a:p>
            <a:r>
              <a:rPr lang="fr-CA" dirty="0" smtClean="0"/>
              <a:t>Conseil </a:t>
            </a:r>
            <a:r>
              <a:rPr lang="fr-CA" dirty="0"/>
              <a:t>de développement économique de la N.-É. (CDENE), </a:t>
            </a:r>
            <a:endParaRPr lang="fr-CA" dirty="0" smtClean="0"/>
          </a:p>
          <a:p>
            <a:r>
              <a:rPr lang="fr-CA" dirty="0" err="1" smtClean="0"/>
              <a:t>Argyle</a:t>
            </a:r>
            <a:r>
              <a:rPr lang="fr-CA" dirty="0" smtClean="0"/>
              <a:t> </a:t>
            </a:r>
            <a:r>
              <a:rPr lang="fr-CA" dirty="0" err="1"/>
              <a:t>Employment</a:t>
            </a:r>
            <a:r>
              <a:rPr lang="fr-CA" dirty="0"/>
              <a:t> Services, </a:t>
            </a:r>
          </a:p>
          <a:p>
            <a:r>
              <a:rPr lang="fr-CA" dirty="0" smtClean="0"/>
              <a:t>West </a:t>
            </a:r>
            <a:r>
              <a:rPr lang="fr-CA" dirty="0"/>
              <a:t>Nova Inclusive </a:t>
            </a:r>
            <a:r>
              <a:rPr lang="fr-CA" dirty="0" err="1"/>
              <a:t>employment</a:t>
            </a:r>
            <a:r>
              <a:rPr lang="fr-CA" dirty="0"/>
              <a:t> </a:t>
            </a:r>
            <a:r>
              <a:rPr lang="fr-CA" dirty="0" smtClean="0"/>
              <a:t>society,</a:t>
            </a:r>
          </a:p>
          <a:p>
            <a:r>
              <a:rPr lang="fr-CA" dirty="0" err="1" smtClean="0"/>
              <a:t>Department</a:t>
            </a:r>
            <a:r>
              <a:rPr lang="fr-CA" dirty="0" smtClean="0"/>
              <a:t> </a:t>
            </a:r>
            <a:r>
              <a:rPr lang="fr-CA" dirty="0"/>
              <a:t>of Labour and </a:t>
            </a:r>
            <a:r>
              <a:rPr lang="fr-CA" dirty="0" err="1"/>
              <a:t>Adavanced</a:t>
            </a:r>
            <a:r>
              <a:rPr lang="fr-CA" dirty="0"/>
              <a:t> </a:t>
            </a:r>
            <a:r>
              <a:rPr lang="fr-CA" dirty="0" err="1" smtClean="0"/>
              <a:t>Education</a:t>
            </a:r>
            <a:r>
              <a:rPr lang="fr-CA" dirty="0" smtClean="0"/>
              <a:t> </a:t>
            </a:r>
          </a:p>
          <a:p>
            <a:r>
              <a:rPr lang="fr-CA" dirty="0" smtClean="0"/>
              <a:t>DCS</a:t>
            </a:r>
          </a:p>
          <a:p>
            <a:endParaRPr lang="en-CA" b="1" i="1" dirty="0"/>
          </a:p>
          <a:p>
            <a:endParaRPr lang="en-CA" dirty="0"/>
          </a:p>
        </p:txBody>
      </p:sp>
      <p:sp>
        <p:nvSpPr>
          <p:cNvPr id="3" name="Titre 2"/>
          <p:cNvSpPr>
            <a:spLocks noGrp="1"/>
          </p:cNvSpPr>
          <p:nvPr>
            <p:ph type="title"/>
          </p:nvPr>
        </p:nvSpPr>
        <p:spPr/>
        <p:txBody>
          <a:bodyPr/>
          <a:lstStyle/>
          <a:p>
            <a:r>
              <a:rPr lang="en-CA" dirty="0" smtClean="0"/>
              <a:t>Partners</a:t>
            </a:r>
            <a:endParaRPr lang="en-CA" dirty="0"/>
          </a:p>
        </p:txBody>
      </p:sp>
    </p:spTree>
    <p:extLst>
      <p:ext uri="{BB962C8B-B14F-4D97-AF65-F5344CB8AC3E}">
        <p14:creationId xmlns:p14="http://schemas.microsoft.com/office/powerpoint/2010/main" val="3064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en-CA" dirty="0" smtClean="0"/>
              <a:t/>
            </a:r>
            <a:br>
              <a:rPr lang="en-CA" dirty="0" smtClean="0"/>
            </a:br>
            <a:r>
              <a:rPr lang="en-CA" dirty="0" smtClean="0"/>
              <a:t>Environmental Scan</a:t>
            </a:r>
            <a:br>
              <a:rPr lang="en-CA" dirty="0" smtClean="0"/>
            </a:br>
            <a:r>
              <a:rPr lang="en-CA" dirty="0" smtClean="0"/>
              <a:t>Phase 1 (March </a:t>
            </a:r>
            <a:r>
              <a:rPr lang="en-CA" dirty="0"/>
              <a:t>2012 – June 2012)</a:t>
            </a:r>
            <a:r>
              <a:rPr lang="fr-CA" sz="5400" dirty="0"/>
              <a:t/>
            </a:r>
            <a:br>
              <a:rPr lang="fr-CA" sz="5400" dirty="0"/>
            </a:br>
            <a:endParaRPr lang="en-CA"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844824"/>
            <a:ext cx="5528772" cy="42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274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CA" sz="3200" dirty="0" smtClean="0"/>
              <a:t>Interviews with 28 local employers</a:t>
            </a:r>
          </a:p>
          <a:p>
            <a:r>
              <a:rPr lang="en-CA" sz="3200" dirty="0" smtClean="0"/>
              <a:t>Open ended questions</a:t>
            </a:r>
          </a:p>
          <a:p>
            <a:r>
              <a:rPr lang="en-CA" sz="3200" dirty="0" smtClean="0"/>
              <a:t>Focus Group </a:t>
            </a:r>
          </a:p>
        </p:txBody>
      </p:sp>
      <p:sp>
        <p:nvSpPr>
          <p:cNvPr id="3" name="Titre 2"/>
          <p:cNvSpPr>
            <a:spLocks noGrp="1"/>
          </p:cNvSpPr>
          <p:nvPr>
            <p:ph type="title"/>
          </p:nvPr>
        </p:nvSpPr>
        <p:spPr/>
        <p:txBody>
          <a:bodyPr/>
          <a:lstStyle/>
          <a:p>
            <a:r>
              <a:rPr lang="en-CA" dirty="0" smtClean="0"/>
              <a:t>Research And Data Collection</a:t>
            </a:r>
            <a:endParaRPr lang="en-CA" dirty="0"/>
          </a:p>
        </p:txBody>
      </p:sp>
    </p:spTree>
    <p:extLst>
      <p:ext uri="{BB962C8B-B14F-4D97-AF65-F5344CB8AC3E}">
        <p14:creationId xmlns:p14="http://schemas.microsoft.com/office/powerpoint/2010/main" val="1585960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27584" y="1844824"/>
            <a:ext cx="7408333" cy="4314792"/>
          </a:xfrm>
        </p:spPr>
        <p:txBody>
          <a:bodyPr/>
          <a:lstStyle/>
          <a:p>
            <a:r>
              <a:rPr lang="en-CA" dirty="0" smtClean="0"/>
              <a:t>Good interpersonal skills / Teamwork</a:t>
            </a:r>
          </a:p>
          <a:p>
            <a:r>
              <a:rPr lang="en-CA" dirty="0" smtClean="0"/>
              <a:t>Communication (in both languages) oral, written and reading</a:t>
            </a:r>
          </a:p>
          <a:p>
            <a:r>
              <a:rPr lang="en-CA" dirty="0" smtClean="0"/>
              <a:t>Basic math skills</a:t>
            </a:r>
          </a:p>
          <a:p>
            <a:r>
              <a:rPr lang="en-CA" dirty="0" smtClean="0"/>
              <a:t>Willing to learn new things</a:t>
            </a:r>
          </a:p>
          <a:p>
            <a:r>
              <a:rPr lang="en-CA" dirty="0" smtClean="0"/>
              <a:t>Good work ethic</a:t>
            </a:r>
          </a:p>
          <a:p>
            <a:r>
              <a:rPr lang="en-CA" dirty="0" smtClean="0"/>
              <a:t>Good customer service skills</a:t>
            </a:r>
          </a:p>
          <a:p>
            <a:r>
              <a:rPr lang="en-CA" dirty="0" smtClean="0"/>
              <a:t>Respectful of others</a:t>
            </a:r>
          </a:p>
          <a:p>
            <a:endParaRPr lang="en-CA" dirty="0"/>
          </a:p>
        </p:txBody>
      </p:sp>
      <p:sp>
        <p:nvSpPr>
          <p:cNvPr id="3" name="Titre 2"/>
          <p:cNvSpPr>
            <a:spLocks noGrp="1"/>
          </p:cNvSpPr>
          <p:nvPr>
            <p:ph type="title"/>
          </p:nvPr>
        </p:nvSpPr>
        <p:spPr/>
        <p:txBody>
          <a:bodyPr>
            <a:normAutofit fontScale="90000"/>
          </a:bodyPr>
          <a:lstStyle/>
          <a:p>
            <a:r>
              <a:rPr lang="fr-CA" dirty="0"/>
              <a:t> </a:t>
            </a:r>
            <a:r>
              <a:rPr lang="en-CA" dirty="0"/>
              <a:t/>
            </a:r>
            <a:br>
              <a:rPr lang="en-CA" dirty="0"/>
            </a:br>
            <a:r>
              <a:rPr lang="en-CA" sz="3600" b="1" dirty="0" smtClean="0"/>
              <a:t>Which skills are necessary </a:t>
            </a:r>
            <a:r>
              <a:rPr lang="en-CA" sz="3600" b="1" dirty="0"/>
              <a:t>for the positions within your </a:t>
            </a:r>
            <a:r>
              <a:rPr lang="en-CA" sz="3600" b="1" dirty="0" smtClean="0"/>
              <a:t>business/organisation</a:t>
            </a:r>
            <a:r>
              <a:rPr lang="en-CA" dirty="0"/>
              <a:t>?</a:t>
            </a:r>
            <a:br>
              <a:rPr lang="en-CA" dirty="0"/>
            </a:br>
            <a:endParaRPr lang="en-CA" dirty="0"/>
          </a:p>
        </p:txBody>
      </p:sp>
    </p:spTree>
    <p:extLst>
      <p:ext uri="{BB962C8B-B14F-4D97-AF65-F5344CB8AC3E}">
        <p14:creationId xmlns:p14="http://schemas.microsoft.com/office/powerpoint/2010/main" val="295819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en-CA" dirty="0" smtClean="0">
                <a:latin typeface="CG Omega" pitchFamily="34" charset="0"/>
              </a:rPr>
              <a:t>Required skills within the workplace</a:t>
            </a:r>
            <a:endParaRPr lang="fr-CA" dirty="0">
              <a:latin typeface="CG Omega" pitchFamily="34" charset="0"/>
            </a:endParaRPr>
          </a:p>
        </p:txBody>
      </p:sp>
      <p:cxnSp>
        <p:nvCxnSpPr>
          <p:cNvPr id="4" name="Connecteur droit 3"/>
          <p:cNvCxnSpPr/>
          <p:nvPr>
            <p:custDataLst>
              <p:tags r:id="rId2"/>
            </p:custDataLst>
          </p:nvPr>
        </p:nvCxnSpPr>
        <p:spPr>
          <a:xfrm>
            <a:off x="107950" y="6237288"/>
            <a:ext cx="87852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pied de page 5"/>
          <p:cNvSpPr>
            <a:spLocks noGrp="1"/>
          </p:cNvSpPr>
          <p:nvPr>
            <p:ph type="ftr" sz="quarter" idx="11"/>
            <p:custDataLst>
              <p:tags r:id="rId3"/>
            </p:custDataLst>
          </p:nvPr>
        </p:nvSpPr>
        <p:spPr bwMode="auto">
          <a:xfrm>
            <a:off x="193675" y="6249988"/>
            <a:ext cx="37861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dirty="0" smtClean="0">
                <a:solidFill>
                  <a:schemeClr val="tx2"/>
                </a:solidFill>
              </a:rPr>
              <a:t>L‘Équipe d'alphabétisation- Nouvelle-Écosse</a:t>
            </a:r>
          </a:p>
        </p:txBody>
      </p:sp>
      <p:pic>
        <p:nvPicPr>
          <p:cNvPr id="6" name="Picture 6" descr="C:\Documents and Settings\User\Bureau\My Documents\Logos - labels adresses\logo.jpg"/>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596188" y="6237288"/>
            <a:ext cx="12969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aphique 6"/>
          <p:cNvGraphicFramePr/>
          <p:nvPr>
            <p:custDataLst>
              <p:tags r:id="rId5"/>
            </p:custDataLst>
            <p:extLst>
              <p:ext uri="{D42A27DB-BD31-4B8C-83A1-F6EECF244321}">
                <p14:modId xmlns:p14="http://schemas.microsoft.com/office/powerpoint/2010/main" val="4199778936"/>
              </p:ext>
            </p:extLst>
          </p:nvPr>
        </p:nvGraphicFramePr>
        <p:xfrm>
          <a:off x="1620242" y="1628800"/>
          <a:ext cx="5975946" cy="4248472"/>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2060848"/>
            <a:ext cx="7408333" cy="4314792"/>
          </a:xfrm>
        </p:spPr>
        <p:txBody>
          <a:bodyPr/>
          <a:lstStyle/>
          <a:p>
            <a:r>
              <a:rPr lang="en-CA" dirty="0" smtClean="0"/>
              <a:t>Teamwork</a:t>
            </a:r>
          </a:p>
          <a:p>
            <a:r>
              <a:rPr lang="en-CA" dirty="0" smtClean="0"/>
              <a:t>Good communication</a:t>
            </a:r>
          </a:p>
          <a:p>
            <a:r>
              <a:rPr lang="en-CA" dirty="0" smtClean="0"/>
              <a:t>Good presentation</a:t>
            </a:r>
          </a:p>
          <a:p>
            <a:r>
              <a:rPr lang="en-CA" dirty="0" smtClean="0"/>
              <a:t>Honesty</a:t>
            </a:r>
          </a:p>
          <a:p>
            <a:r>
              <a:rPr lang="en-CA" dirty="0" smtClean="0"/>
              <a:t>Self confidence</a:t>
            </a:r>
          </a:p>
          <a:p>
            <a:r>
              <a:rPr lang="en-CA" dirty="0" smtClean="0"/>
              <a:t>Motivation (asks questions to help move things along)</a:t>
            </a:r>
          </a:p>
          <a:p>
            <a:endParaRPr lang="en-CA" dirty="0" smtClean="0"/>
          </a:p>
          <a:p>
            <a:endParaRPr lang="en-CA" dirty="0"/>
          </a:p>
        </p:txBody>
      </p:sp>
      <p:sp>
        <p:nvSpPr>
          <p:cNvPr id="3" name="Titre 2"/>
          <p:cNvSpPr>
            <a:spLocks noGrp="1"/>
          </p:cNvSpPr>
          <p:nvPr>
            <p:ph type="title"/>
          </p:nvPr>
        </p:nvSpPr>
        <p:spPr/>
        <p:txBody>
          <a:bodyPr>
            <a:normAutofit fontScale="90000"/>
          </a:bodyPr>
          <a:lstStyle/>
          <a:p>
            <a:pPr lvl="0"/>
            <a:r>
              <a:rPr lang="en-CA" b="1" dirty="0"/>
              <a:t>Upon hiring, what are you looking for in an employee?</a:t>
            </a:r>
            <a:endParaRPr lang="en-CA" dirty="0"/>
          </a:p>
        </p:txBody>
      </p:sp>
    </p:spTree>
    <p:extLst>
      <p:ext uri="{BB962C8B-B14F-4D97-AF65-F5344CB8AC3E}">
        <p14:creationId xmlns:p14="http://schemas.microsoft.com/office/powerpoint/2010/main" val="382531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1772816"/>
            <a:ext cx="7408333" cy="4353347"/>
          </a:xfrm>
        </p:spPr>
        <p:txBody>
          <a:bodyPr/>
          <a:lstStyle/>
          <a:p>
            <a:endParaRPr lang="en-CA" dirty="0" smtClean="0"/>
          </a:p>
          <a:p>
            <a:pPr marL="0" indent="0" algn="ctr">
              <a:buNone/>
            </a:pPr>
            <a:endParaRPr lang="en-CA" sz="3200" dirty="0" smtClean="0"/>
          </a:p>
          <a:p>
            <a:pPr marL="0" indent="0" algn="ctr">
              <a:buNone/>
            </a:pPr>
            <a:r>
              <a:rPr lang="en-CA" sz="3200" dirty="0" err="1" smtClean="0"/>
              <a:t>L’Équipe</a:t>
            </a:r>
            <a:r>
              <a:rPr lang="en-CA" sz="3200" dirty="0" smtClean="0"/>
              <a:t> </a:t>
            </a:r>
            <a:r>
              <a:rPr lang="en-CA" sz="3200" dirty="0" err="1" smtClean="0"/>
              <a:t>d’alphabétisation</a:t>
            </a:r>
            <a:r>
              <a:rPr lang="en-CA" sz="3200" dirty="0" smtClean="0"/>
              <a:t>-Nouvelle-</a:t>
            </a:r>
            <a:r>
              <a:rPr lang="en-CA" sz="3200" dirty="0" err="1" smtClean="0"/>
              <a:t>Écosse</a:t>
            </a:r>
            <a:r>
              <a:rPr lang="en-CA" sz="3200" dirty="0" smtClean="0"/>
              <a:t> is a provincial non-profit literacy organisation offering French first language programs to adults and families throughout the province.</a:t>
            </a:r>
          </a:p>
          <a:p>
            <a:pPr marL="0" indent="0" algn="ctr">
              <a:buNone/>
            </a:pPr>
            <a:endParaRPr lang="en-CA" dirty="0"/>
          </a:p>
          <a:p>
            <a:pPr marL="0" indent="0" algn="ctr">
              <a:buNone/>
            </a:pPr>
            <a:endParaRPr lang="en-CA" dirty="0"/>
          </a:p>
        </p:txBody>
      </p:sp>
      <p:sp>
        <p:nvSpPr>
          <p:cNvPr id="3" name="Titre 2"/>
          <p:cNvSpPr>
            <a:spLocks noGrp="1"/>
          </p:cNvSpPr>
          <p:nvPr>
            <p:ph type="title"/>
          </p:nvPr>
        </p:nvSpPr>
        <p:spPr>
          <a:xfrm>
            <a:off x="467544" y="548680"/>
            <a:ext cx="8229600" cy="1252728"/>
          </a:xfrm>
        </p:spPr>
        <p:txBody>
          <a:bodyPr>
            <a:normAutofit fontScale="90000"/>
          </a:bodyPr>
          <a:lstStyle/>
          <a:p>
            <a:r>
              <a:rPr lang="en-CA" dirty="0" err="1" smtClean="0"/>
              <a:t>L’Équipe</a:t>
            </a:r>
            <a:r>
              <a:rPr lang="en-CA" dirty="0" smtClean="0"/>
              <a:t> </a:t>
            </a:r>
            <a:r>
              <a:rPr lang="en-CA" dirty="0" err="1" smtClean="0"/>
              <a:t>d’alphabétisation</a:t>
            </a:r>
            <a:r>
              <a:rPr lang="en-CA" dirty="0" smtClean="0"/>
              <a:t>-</a:t>
            </a:r>
            <a:br>
              <a:rPr lang="en-CA" dirty="0" smtClean="0"/>
            </a:br>
            <a:r>
              <a:rPr lang="en-CA" dirty="0" smtClean="0"/>
              <a:t>Nouvelle-</a:t>
            </a:r>
            <a:r>
              <a:rPr lang="en-CA" dirty="0" err="1" smtClean="0"/>
              <a:t>Ecosse</a:t>
            </a:r>
            <a:endParaRPr lang="en-CA" dirty="0"/>
          </a:p>
        </p:txBody>
      </p:sp>
    </p:spTree>
    <p:extLst>
      <p:ext uri="{BB962C8B-B14F-4D97-AF65-F5344CB8AC3E}">
        <p14:creationId xmlns:p14="http://schemas.microsoft.com/office/powerpoint/2010/main" val="188684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a:bodyPr>
          <a:lstStyle/>
          <a:p>
            <a:pPr>
              <a:defRPr sz="1800" b="1" i="0" u="none" strike="noStrike" kern="1200" baseline="0">
                <a:solidFill>
                  <a:prstClr val="black"/>
                </a:solidFill>
                <a:latin typeface="+mn-lt"/>
                <a:ea typeface="+mn-ea"/>
                <a:cs typeface="+mn-cs"/>
              </a:defRPr>
            </a:pPr>
            <a:r>
              <a:rPr lang="en-US" sz="3200" b="1" dirty="0">
                <a:solidFill>
                  <a:schemeClr val="bg1"/>
                </a:solidFill>
              </a:rPr>
              <a:t>Skills required to gain employment</a:t>
            </a:r>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2864425520"/>
              </p:ext>
            </p:extLst>
          </p:nvPr>
        </p:nvGraphicFramePr>
        <p:xfrm>
          <a:off x="1115616" y="2420888"/>
          <a:ext cx="6768752" cy="338437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827585" y="1844824"/>
            <a:ext cx="7452816" cy="4281339"/>
          </a:xfrm>
        </p:spPr>
        <p:txBody>
          <a:bodyPr>
            <a:normAutofit/>
          </a:bodyPr>
          <a:lstStyle/>
          <a:p>
            <a:pPr>
              <a:buNone/>
            </a:pPr>
            <a:r>
              <a:rPr lang="fr-CA" dirty="0" smtClean="0">
                <a:latin typeface="CG Omega" pitchFamily="34" charset="0"/>
              </a:rPr>
              <a:t>	</a:t>
            </a:r>
            <a:endParaRPr lang="fr-CA" dirty="0"/>
          </a:p>
        </p:txBody>
      </p:sp>
      <p:sp>
        <p:nvSpPr>
          <p:cNvPr id="3" name="Titre 2"/>
          <p:cNvSpPr>
            <a:spLocks noGrp="1"/>
          </p:cNvSpPr>
          <p:nvPr>
            <p:ph type="title"/>
            <p:custDataLst>
              <p:tags r:id="rId2"/>
            </p:custDataLst>
          </p:nvPr>
        </p:nvSpPr>
        <p:spPr/>
        <p:txBody>
          <a:bodyPr>
            <a:normAutofit fontScale="90000"/>
          </a:bodyPr>
          <a:lstStyle/>
          <a:p>
            <a:r>
              <a:rPr lang="fr-CA" dirty="0" smtClean="0">
                <a:latin typeface="CG Omega" pitchFamily="34" charset="0"/>
              </a:rPr>
              <a:t>Soft </a:t>
            </a:r>
            <a:r>
              <a:rPr lang="fr-CA" dirty="0" err="1" smtClean="0">
                <a:latin typeface="CG Omega" pitchFamily="34" charset="0"/>
              </a:rPr>
              <a:t>Skills</a:t>
            </a:r>
            <a:r>
              <a:rPr lang="fr-CA" dirty="0" smtClean="0">
                <a:latin typeface="CG Omega" pitchFamily="34" charset="0"/>
              </a:rPr>
              <a:t> </a:t>
            </a:r>
            <a:r>
              <a:rPr lang="fr-CA" dirty="0" err="1" smtClean="0">
                <a:latin typeface="CG Omega" pitchFamily="34" charset="0"/>
              </a:rPr>
              <a:t>Identified</a:t>
            </a:r>
            <a:r>
              <a:rPr lang="fr-CA" dirty="0" smtClean="0">
                <a:latin typeface="CG Omega" pitchFamily="34" charset="0"/>
              </a:rPr>
              <a:t> By </a:t>
            </a:r>
            <a:r>
              <a:rPr lang="fr-CA" dirty="0" err="1" smtClean="0">
                <a:latin typeface="CG Omega" pitchFamily="34" charset="0"/>
              </a:rPr>
              <a:t>Employers</a:t>
            </a:r>
            <a:endParaRPr lang="fr-CA" dirty="0">
              <a:latin typeface="CG Omega" pitchFamily="34" charset="0"/>
            </a:endParaRPr>
          </a:p>
        </p:txBody>
      </p:sp>
      <p:graphicFrame>
        <p:nvGraphicFramePr>
          <p:cNvPr id="5" name="Graphique 4"/>
          <p:cNvGraphicFramePr/>
          <p:nvPr>
            <p:custDataLst>
              <p:tags r:id="rId3"/>
            </p:custDataLst>
            <p:extLst>
              <p:ext uri="{D42A27DB-BD31-4B8C-83A1-F6EECF244321}">
                <p14:modId xmlns:p14="http://schemas.microsoft.com/office/powerpoint/2010/main" val="234435688"/>
              </p:ext>
            </p:extLst>
          </p:nvPr>
        </p:nvGraphicFramePr>
        <p:xfrm>
          <a:off x="1547664" y="1828800"/>
          <a:ext cx="6408712" cy="412048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872067" y="1628800"/>
            <a:ext cx="7408333" cy="4497363"/>
          </a:xfrm>
        </p:spPr>
        <p:txBody>
          <a:bodyPr>
            <a:normAutofit/>
          </a:bodyPr>
          <a:lstStyle/>
          <a:p>
            <a:endParaRPr lang="fr-CA" dirty="0" smtClean="0"/>
          </a:p>
          <a:p>
            <a:endParaRPr lang="fr-CA" dirty="0"/>
          </a:p>
        </p:txBody>
      </p:sp>
      <p:sp>
        <p:nvSpPr>
          <p:cNvPr id="4" name="Titre 3"/>
          <p:cNvSpPr>
            <a:spLocks noGrp="1"/>
          </p:cNvSpPr>
          <p:nvPr>
            <p:ph type="title"/>
            <p:custDataLst>
              <p:tags r:id="rId2"/>
            </p:custDataLst>
          </p:nvPr>
        </p:nvSpPr>
        <p:spPr/>
        <p:txBody>
          <a:bodyPr>
            <a:normAutofit fontScale="90000"/>
          </a:bodyPr>
          <a:lstStyle/>
          <a:p>
            <a:r>
              <a:rPr lang="fr-CA" dirty="0">
                <a:latin typeface="CG Omega" pitchFamily="34" charset="0"/>
              </a:rPr>
              <a:t>E</a:t>
            </a:r>
            <a:r>
              <a:rPr lang="fr-CA" dirty="0" smtClean="0">
                <a:latin typeface="CG Omega" pitchFamily="34" charset="0"/>
              </a:rPr>
              <a:t>ssential </a:t>
            </a:r>
            <a:r>
              <a:rPr lang="fr-CA" dirty="0" err="1" smtClean="0">
                <a:latin typeface="CG Omega" pitchFamily="34" charset="0"/>
              </a:rPr>
              <a:t>Skills</a:t>
            </a:r>
            <a:r>
              <a:rPr lang="fr-CA" dirty="0" smtClean="0">
                <a:latin typeface="CG Omega" pitchFamily="34" charset="0"/>
              </a:rPr>
              <a:t> </a:t>
            </a:r>
            <a:r>
              <a:rPr lang="fr-CA" dirty="0" err="1" smtClean="0">
                <a:latin typeface="CG Omega" pitchFamily="34" charset="0"/>
              </a:rPr>
              <a:t>Identified</a:t>
            </a:r>
            <a:r>
              <a:rPr lang="fr-CA" dirty="0" smtClean="0">
                <a:latin typeface="CG Omega" pitchFamily="34" charset="0"/>
              </a:rPr>
              <a:t> by </a:t>
            </a:r>
            <a:r>
              <a:rPr lang="fr-CA" dirty="0" err="1" smtClean="0">
                <a:latin typeface="CG Omega" pitchFamily="34" charset="0"/>
              </a:rPr>
              <a:t>Employers</a:t>
            </a:r>
            <a:endParaRPr lang="fr-CA" dirty="0">
              <a:latin typeface="CG Omega" pitchFamily="34" charset="0"/>
            </a:endParaRPr>
          </a:p>
        </p:txBody>
      </p:sp>
      <p:cxnSp>
        <p:nvCxnSpPr>
          <p:cNvPr id="5" name="Connecteur droit 4"/>
          <p:cNvCxnSpPr/>
          <p:nvPr>
            <p:custDataLst>
              <p:tags r:id="rId3"/>
            </p:custDataLst>
          </p:nvPr>
        </p:nvCxnSpPr>
        <p:spPr>
          <a:xfrm>
            <a:off x="107950" y="6237288"/>
            <a:ext cx="87852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Espace réservé du pied de page 5"/>
          <p:cNvSpPr>
            <a:spLocks noGrp="1"/>
          </p:cNvSpPr>
          <p:nvPr>
            <p:ph type="ftr" sz="quarter" idx="11"/>
            <p:custDataLst>
              <p:tags r:id="rId4"/>
            </p:custDataLst>
          </p:nvPr>
        </p:nvSpPr>
        <p:spPr bwMode="auto">
          <a:xfrm>
            <a:off x="193675" y="6249988"/>
            <a:ext cx="37861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dirty="0" smtClean="0">
                <a:solidFill>
                  <a:schemeClr val="tx2"/>
                </a:solidFill>
              </a:rPr>
              <a:t>L‘Équipe d'alphabétisation- Nouvelle-Écosse</a:t>
            </a:r>
          </a:p>
        </p:txBody>
      </p:sp>
      <p:pic>
        <p:nvPicPr>
          <p:cNvPr id="7" name="Picture 6" descr="C:\Documents and Settings\User\Bureau\My Documents\Logos - labels adresses\logo.jpg"/>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596188" y="6237288"/>
            <a:ext cx="12969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aphique 7"/>
          <p:cNvGraphicFramePr/>
          <p:nvPr>
            <p:custDataLst>
              <p:tags r:id="rId6"/>
            </p:custDataLst>
            <p:extLst>
              <p:ext uri="{D42A27DB-BD31-4B8C-83A1-F6EECF244321}">
                <p14:modId xmlns:p14="http://schemas.microsoft.com/office/powerpoint/2010/main" val="398243178"/>
              </p:ext>
            </p:extLst>
          </p:nvPr>
        </p:nvGraphicFramePr>
        <p:xfrm>
          <a:off x="1828800" y="1743074"/>
          <a:ext cx="5479504" cy="3846165"/>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smtClean="0">
                <a:latin typeface="CG Omega" pitchFamily="34" charset="0"/>
              </a:rPr>
              <a:t>A Model </a:t>
            </a:r>
            <a:r>
              <a:rPr lang="fr-CA" dirty="0" err="1" smtClean="0">
                <a:latin typeface="CG Omega" pitchFamily="34" charset="0"/>
              </a:rPr>
              <a:t>Employee</a:t>
            </a:r>
            <a:endParaRPr lang="fr-CA" dirty="0">
              <a:latin typeface="CG Omega" pitchFamily="34" charset="0"/>
            </a:endParaRPr>
          </a:p>
        </p:txBody>
      </p:sp>
      <p:cxnSp>
        <p:nvCxnSpPr>
          <p:cNvPr id="4" name="Connecteur droit 3"/>
          <p:cNvCxnSpPr/>
          <p:nvPr>
            <p:custDataLst>
              <p:tags r:id="rId2"/>
            </p:custDataLst>
          </p:nvPr>
        </p:nvCxnSpPr>
        <p:spPr>
          <a:xfrm>
            <a:off x="107950" y="6237288"/>
            <a:ext cx="87852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pied de page 5"/>
          <p:cNvSpPr>
            <a:spLocks noGrp="1"/>
          </p:cNvSpPr>
          <p:nvPr>
            <p:ph type="ftr" sz="quarter" idx="11"/>
            <p:custDataLst>
              <p:tags r:id="rId3"/>
            </p:custDataLst>
          </p:nvPr>
        </p:nvSpPr>
        <p:spPr bwMode="auto">
          <a:xfrm>
            <a:off x="193675" y="6249988"/>
            <a:ext cx="37861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dirty="0" smtClean="0">
                <a:solidFill>
                  <a:schemeClr val="tx2"/>
                </a:solidFill>
              </a:rPr>
              <a:t>L‘Équipe d'alphabétisation- Nouvelle-Écosse</a:t>
            </a:r>
          </a:p>
        </p:txBody>
      </p:sp>
      <p:pic>
        <p:nvPicPr>
          <p:cNvPr id="6" name="Picture 6" descr="C:\Documents and Settings\User\Bureau\My Documents\Logos - labels adresses\logo.jpg"/>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596188" y="6237288"/>
            <a:ext cx="12969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Espace réservé du contenu 6"/>
          <p:cNvGraphicFramePr>
            <a:graphicFrameLocks noGrp="1"/>
          </p:cNvGraphicFramePr>
          <p:nvPr>
            <p:ph idx="1"/>
            <p:custDataLst>
              <p:tags r:id="rId5"/>
            </p:custDataLst>
            <p:extLst>
              <p:ext uri="{D42A27DB-BD31-4B8C-83A1-F6EECF244321}">
                <p14:modId xmlns:p14="http://schemas.microsoft.com/office/powerpoint/2010/main" val="3318879156"/>
              </p:ext>
            </p:extLst>
          </p:nvPr>
        </p:nvGraphicFramePr>
        <p:xfrm>
          <a:off x="900113" y="1844675"/>
          <a:ext cx="7407275" cy="4281488"/>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67544" y="476672"/>
            <a:ext cx="8229600" cy="1252728"/>
          </a:xfrm>
        </p:spPr>
        <p:txBody>
          <a:bodyPr>
            <a:noAutofit/>
          </a:bodyPr>
          <a:lstStyle/>
          <a:p>
            <a:r>
              <a:rPr lang="fr-CA" sz="3200" dirty="0" smtClean="0"/>
              <a:t>A Model </a:t>
            </a:r>
            <a:r>
              <a:rPr lang="fr-CA" sz="3200" dirty="0" err="1" smtClean="0"/>
              <a:t>Employee</a:t>
            </a:r>
            <a:r>
              <a:rPr lang="fr-CA" sz="3200" dirty="0" smtClean="0"/>
              <a:t/>
            </a:r>
            <a:br>
              <a:rPr lang="fr-CA" sz="3200" dirty="0" smtClean="0"/>
            </a:br>
            <a:r>
              <a:rPr lang="fr-CA" sz="3200" dirty="0" smtClean="0"/>
              <a:t>Soft </a:t>
            </a:r>
            <a:r>
              <a:rPr lang="fr-CA" sz="3200" dirty="0" err="1" smtClean="0"/>
              <a:t>Skills</a:t>
            </a:r>
            <a:r>
              <a:rPr lang="fr-CA" sz="3200" dirty="0" smtClean="0"/>
              <a:t> vs Essential </a:t>
            </a:r>
            <a:r>
              <a:rPr lang="fr-CA" sz="3200" dirty="0" err="1" smtClean="0"/>
              <a:t>Skills</a:t>
            </a:r>
            <a:endParaRPr lang="fr-CA" sz="3200" dirty="0"/>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2077438300"/>
              </p:ext>
            </p:extLst>
          </p:nvPr>
        </p:nvGraphicFramePr>
        <p:xfrm>
          <a:off x="251520" y="2132856"/>
          <a:ext cx="4176464" cy="44644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Graphique 4"/>
          <p:cNvGraphicFramePr/>
          <p:nvPr>
            <p:custDataLst>
              <p:tags r:id="rId3"/>
            </p:custDataLst>
            <p:extLst>
              <p:ext uri="{D42A27DB-BD31-4B8C-83A1-F6EECF244321}">
                <p14:modId xmlns:p14="http://schemas.microsoft.com/office/powerpoint/2010/main" val="1421101413"/>
              </p:ext>
            </p:extLst>
          </p:nvPr>
        </p:nvGraphicFramePr>
        <p:xfrm>
          <a:off x="4572000" y="3645024"/>
          <a:ext cx="4032448" cy="1800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02372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CA" dirty="0" smtClean="0"/>
              <a:t>A Leap Of Faith</a:t>
            </a:r>
            <a:endParaRPr lang="en-CA" dirty="0"/>
          </a:p>
        </p:txBody>
      </p:sp>
      <p:pic>
        <p:nvPicPr>
          <p:cNvPr id="1032" name="Picture 8" descr="C:\Users\Alpha\AppData\Local\Microsoft\Windows\Temporary Internet Files\Content.IE5\NKM6JLU1\MP9004228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340768"/>
            <a:ext cx="3528392" cy="530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449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en-CA" dirty="0" smtClean="0"/>
              <a:t>Bilingual Customer service representative</a:t>
            </a:r>
            <a:endParaRPr lang="en-CA" dirty="0"/>
          </a:p>
        </p:txBody>
      </p:sp>
      <p:pic>
        <p:nvPicPr>
          <p:cNvPr id="8" name="Espace réservé du contenu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27784" y="1700808"/>
            <a:ext cx="3888432" cy="4932334"/>
          </a:xfrm>
        </p:spPr>
      </p:pic>
    </p:spTree>
    <p:extLst>
      <p:ext uri="{BB962C8B-B14F-4D97-AF65-F5344CB8AC3E}">
        <p14:creationId xmlns:p14="http://schemas.microsoft.com/office/powerpoint/2010/main" val="1390387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en-CA" dirty="0" smtClean="0"/>
              <a:t>Curriculum Development </a:t>
            </a:r>
            <a:br>
              <a:rPr lang="en-CA" dirty="0" smtClean="0"/>
            </a:br>
            <a:r>
              <a:rPr lang="en-CA" sz="3600" dirty="0" smtClean="0"/>
              <a:t>Phase 2 (January </a:t>
            </a:r>
            <a:r>
              <a:rPr lang="en-CA" sz="3600" dirty="0"/>
              <a:t>2013 – June 2013)</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2132856"/>
            <a:ext cx="6722800" cy="432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018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0" lvl="2" indent="0">
              <a:buNone/>
            </a:pPr>
            <a:r>
              <a:rPr lang="en-US" sz="4000" dirty="0"/>
              <a:t>In order to achieve a strong and lasting connection to the workforce, people need three complimentary skill sets.</a:t>
            </a:r>
          </a:p>
          <a:p>
            <a:endParaRPr lang="en-CA" sz="1100" dirty="0" smtClean="0"/>
          </a:p>
          <a:p>
            <a:endParaRPr lang="en-CA" sz="1100" dirty="0"/>
          </a:p>
          <a:p>
            <a:endParaRPr lang="en-CA" sz="1200" dirty="0" smtClean="0"/>
          </a:p>
          <a:p>
            <a:r>
              <a:rPr lang="en-CA" sz="1200" dirty="0" err="1" smtClean="0"/>
              <a:t>Futureworx</a:t>
            </a:r>
            <a:endParaRPr lang="en-CA" sz="1200" dirty="0"/>
          </a:p>
        </p:txBody>
      </p:sp>
      <p:sp>
        <p:nvSpPr>
          <p:cNvPr id="3" name="Titre 2"/>
          <p:cNvSpPr>
            <a:spLocks noGrp="1"/>
          </p:cNvSpPr>
          <p:nvPr>
            <p:ph type="title"/>
          </p:nvPr>
        </p:nvSpPr>
        <p:spPr/>
        <p:txBody>
          <a:bodyPr>
            <a:normAutofit fontScale="90000"/>
          </a:bodyPr>
          <a:lstStyle/>
          <a:p>
            <a:r>
              <a:rPr lang="en-CA" dirty="0" smtClean="0"/>
              <a:t>What skills /competencies to develop?</a:t>
            </a:r>
            <a:endParaRPr lang="en-CA" dirty="0"/>
          </a:p>
        </p:txBody>
      </p:sp>
    </p:spTree>
    <p:extLst>
      <p:ext uri="{BB962C8B-B14F-4D97-AF65-F5344CB8AC3E}">
        <p14:creationId xmlns:p14="http://schemas.microsoft.com/office/powerpoint/2010/main" val="514626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The Skills Pyramid</a:t>
            </a:r>
            <a:endParaRPr lang="en-US" dirty="0"/>
          </a:p>
        </p:txBody>
      </p:sp>
      <p:sp>
        <p:nvSpPr>
          <p:cNvPr id="4" name="TextBox 3"/>
          <p:cNvSpPr txBox="1"/>
          <p:nvPr/>
        </p:nvSpPr>
        <p:spPr>
          <a:xfrm>
            <a:off x="1295400" y="3352800"/>
            <a:ext cx="6732984" cy="3231654"/>
          </a:xfrm>
          <a:prstGeom prst="rect">
            <a:avLst/>
          </a:prstGeom>
          <a:noFill/>
        </p:spPr>
        <p:txBody>
          <a:bodyPr wrap="square" rtlCol="0">
            <a:spAutoFit/>
          </a:bodyPr>
          <a:lstStyle/>
          <a:p>
            <a:r>
              <a:rPr lang="en-US" sz="2400" dirty="0" smtClean="0"/>
              <a:t>Technical skills are skills specific to a given job. For example:</a:t>
            </a:r>
          </a:p>
          <a:p>
            <a:endParaRPr lang="en-US" sz="2400" dirty="0" smtClean="0"/>
          </a:p>
          <a:p>
            <a:pPr lvl="1">
              <a:buFont typeface="Arial" pitchFamily="34" charset="0"/>
              <a:buChar char="•"/>
            </a:pPr>
            <a:r>
              <a:rPr lang="en-US" sz="2400" dirty="0" smtClean="0"/>
              <a:t>	Driving a bulldozer</a:t>
            </a:r>
          </a:p>
          <a:p>
            <a:pPr lvl="1">
              <a:buFont typeface="Arial" pitchFamily="34" charset="0"/>
              <a:buChar char="•"/>
            </a:pPr>
            <a:r>
              <a:rPr lang="en-US" sz="2400" dirty="0" smtClean="0"/>
              <a:t>    Giving a bed </a:t>
            </a:r>
            <a:r>
              <a:rPr lang="en-US" sz="2400" dirty="0" smtClean="0"/>
              <a:t>bath</a:t>
            </a:r>
          </a:p>
          <a:p>
            <a:pPr lvl="1">
              <a:buFont typeface="Arial" pitchFamily="34" charset="0"/>
              <a:buChar char="•"/>
            </a:pPr>
            <a:endParaRPr lang="en-US" sz="2400" dirty="0"/>
          </a:p>
          <a:p>
            <a:pPr lvl="1">
              <a:buFont typeface="Arial" pitchFamily="34" charset="0"/>
              <a:buChar char="•"/>
            </a:pPr>
            <a:endParaRPr lang="en-US" sz="2400" dirty="0"/>
          </a:p>
          <a:p>
            <a:pPr lvl="1">
              <a:buFont typeface="Arial" pitchFamily="34" charset="0"/>
              <a:buChar char="•"/>
            </a:pPr>
            <a:r>
              <a:rPr lang="en-CA" sz="1200" dirty="0" err="1" smtClean="0"/>
              <a:t>Futureworx</a:t>
            </a:r>
            <a:endParaRPr lang="en-CA" sz="1200" dirty="0"/>
          </a:p>
          <a:p>
            <a:pPr lvl="1">
              <a:buFont typeface="Arial" pitchFamily="34" charset="0"/>
              <a:buChar char="•"/>
            </a:pPr>
            <a:endParaRPr lang="en-US" sz="2400" dirty="0"/>
          </a:p>
        </p:txBody>
      </p:sp>
      <p:sp>
        <p:nvSpPr>
          <p:cNvPr id="6" name="Oval 5"/>
          <p:cNvSpPr/>
          <p:nvPr/>
        </p:nvSpPr>
        <p:spPr>
          <a:xfrm>
            <a:off x="3886200" y="2107375"/>
            <a:ext cx="952500" cy="1014351"/>
          </a:xfrm>
          <a:prstGeom prst="ellipse">
            <a:avLst/>
          </a:prstGeom>
          <a:solidFill>
            <a:srgbClr val="92D050"/>
          </a:solidFill>
          <a:scene3d>
            <a:camera prst="orthographicFront">
              <a:rot lat="18000000" lon="0" rev="0"/>
            </a:camera>
            <a:lightRig rig="threePt" dir="t">
              <a:rot lat="0" lon="0" rev="2400000"/>
            </a:lightRig>
          </a:scene3d>
          <a:sp3d extrusionH="400050">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TECH</a:t>
            </a:r>
            <a:endParaRPr lang="en-US" dirty="0"/>
          </a:p>
        </p:txBody>
      </p:sp>
    </p:spTree>
    <p:extLst>
      <p:ext uri="{BB962C8B-B14F-4D97-AF65-F5344CB8AC3E}">
        <p14:creationId xmlns:p14="http://schemas.microsoft.com/office/powerpoint/2010/main" val="2477176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lgn="ctr">
              <a:buNone/>
            </a:pPr>
            <a:r>
              <a:rPr lang="en-CA" sz="3200" dirty="0"/>
              <a:t>Traditionally </a:t>
            </a:r>
            <a:r>
              <a:rPr lang="en-CA" sz="3200" dirty="0" err="1"/>
              <a:t>l’Équipe</a:t>
            </a:r>
            <a:r>
              <a:rPr lang="en-CA" sz="3200" dirty="0"/>
              <a:t> offered </a:t>
            </a:r>
            <a:r>
              <a:rPr lang="en-CA" sz="3200" dirty="0" smtClean="0"/>
              <a:t>only community </a:t>
            </a:r>
            <a:r>
              <a:rPr lang="en-CA" sz="3200" dirty="0"/>
              <a:t>based programming to </a:t>
            </a:r>
            <a:r>
              <a:rPr lang="en-CA" sz="3200" dirty="0" smtClean="0"/>
              <a:t>Francophone </a:t>
            </a:r>
            <a:r>
              <a:rPr lang="en-CA" sz="3200" dirty="0"/>
              <a:t>adults wishing to upgrade their French reading, writing and communication skills.</a:t>
            </a:r>
          </a:p>
          <a:p>
            <a:endParaRPr lang="en-CA" sz="3200" dirty="0"/>
          </a:p>
        </p:txBody>
      </p:sp>
      <p:sp>
        <p:nvSpPr>
          <p:cNvPr id="3" name="Titre 2"/>
          <p:cNvSpPr>
            <a:spLocks noGrp="1"/>
          </p:cNvSpPr>
          <p:nvPr>
            <p:ph type="title"/>
          </p:nvPr>
        </p:nvSpPr>
        <p:spPr/>
        <p:txBody>
          <a:bodyPr/>
          <a:lstStyle/>
          <a:p>
            <a:r>
              <a:rPr lang="en-CA" dirty="0" smtClean="0"/>
              <a:t>Adult programs</a:t>
            </a:r>
            <a:endParaRPr lang="en-CA" dirty="0"/>
          </a:p>
        </p:txBody>
      </p:sp>
    </p:spTree>
    <p:extLst>
      <p:ext uri="{BB962C8B-B14F-4D97-AF65-F5344CB8AC3E}">
        <p14:creationId xmlns:p14="http://schemas.microsoft.com/office/powerpoint/2010/main" val="1397745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The Skills Pyramid</a:t>
            </a:r>
            <a:endParaRPr lang="en-US" dirty="0"/>
          </a:p>
        </p:txBody>
      </p:sp>
      <p:sp>
        <p:nvSpPr>
          <p:cNvPr id="3" name="TextBox 2"/>
          <p:cNvSpPr txBox="1"/>
          <p:nvPr/>
        </p:nvSpPr>
        <p:spPr>
          <a:xfrm>
            <a:off x="1828800" y="3921075"/>
            <a:ext cx="2590800"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Reading                    </a:t>
            </a:r>
          </a:p>
          <a:p>
            <a:pPr marL="285750" indent="-285750">
              <a:buFont typeface="Arial" panose="020B0604020202020204" pitchFamily="34" charset="0"/>
              <a:buChar char="•"/>
            </a:pPr>
            <a:r>
              <a:rPr lang="en-US" b="1" dirty="0" smtClean="0"/>
              <a:t>Writing</a:t>
            </a:r>
          </a:p>
          <a:p>
            <a:pPr marL="285750" indent="-285750">
              <a:buFont typeface="Arial" panose="020B0604020202020204" pitchFamily="34" charset="0"/>
              <a:buChar char="•"/>
            </a:pPr>
            <a:r>
              <a:rPr lang="en-US" b="1" dirty="0" smtClean="0"/>
              <a:t>Numeracy</a:t>
            </a:r>
          </a:p>
          <a:p>
            <a:pPr marL="285750" indent="-285750">
              <a:buFont typeface="Arial" panose="020B0604020202020204" pitchFamily="34" charset="0"/>
              <a:buChar char="•"/>
            </a:pPr>
            <a:r>
              <a:rPr lang="en-US" b="1" dirty="0" smtClean="0"/>
              <a:t>Document Use</a:t>
            </a:r>
          </a:p>
          <a:p>
            <a:pPr marL="285750" indent="-285750">
              <a:buFont typeface="Arial" panose="020B0604020202020204" pitchFamily="34" charset="0"/>
              <a:buChar char="•"/>
            </a:pPr>
            <a:r>
              <a:rPr lang="en-US" b="1" dirty="0" smtClean="0"/>
              <a:t>Computer </a:t>
            </a:r>
            <a:r>
              <a:rPr lang="en-US" b="1" dirty="0" smtClean="0"/>
              <a:t>Skills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endParaRPr lang="en-US" b="1" dirty="0"/>
          </a:p>
          <a:p>
            <a:r>
              <a:rPr lang="en-CA" sz="1200" dirty="0" err="1"/>
              <a:t>Futureworx</a:t>
            </a:r>
            <a:endParaRPr lang="en-CA" sz="1200" dirty="0"/>
          </a:p>
          <a:p>
            <a:pPr marL="285750" indent="-285750">
              <a:buFont typeface="Arial" panose="020B0604020202020204" pitchFamily="34" charset="0"/>
              <a:buChar char="•"/>
            </a:pPr>
            <a:endParaRPr lang="en-US" b="1" dirty="0" smtClean="0"/>
          </a:p>
        </p:txBody>
      </p:sp>
      <p:grpSp>
        <p:nvGrpSpPr>
          <p:cNvPr id="7" name="Group 6"/>
          <p:cNvGrpSpPr/>
          <p:nvPr/>
        </p:nvGrpSpPr>
        <p:grpSpPr>
          <a:xfrm>
            <a:off x="3219156" y="1700808"/>
            <a:ext cx="2324100" cy="2484437"/>
            <a:chOff x="3600450" y="2773363"/>
            <a:chExt cx="2324100" cy="2484437"/>
          </a:xfrm>
        </p:grpSpPr>
        <p:sp>
          <p:nvSpPr>
            <p:cNvPr id="8" name="Oval 7"/>
            <p:cNvSpPr/>
            <p:nvPr/>
          </p:nvSpPr>
          <p:spPr>
            <a:xfrm>
              <a:off x="3600450" y="2773363"/>
              <a:ext cx="2324100" cy="2484437"/>
            </a:xfrm>
            <a:prstGeom prst="ellipse">
              <a:avLst/>
            </a:prstGeom>
            <a:solidFill>
              <a:srgbClr val="6F944E"/>
            </a:solidFill>
            <a:scene3d>
              <a:camera prst="orthographicFront">
                <a:rot lat="18000000" lon="0" rev="0"/>
              </a:camera>
              <a:lightRig rig="threePt" dir="t">
                <a:rot lat="0" lon="0" rev="2400000"/>
              </a:lightRig>
            </a:scene3d>
            <a:sp3d extrusionH="393700">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smtClean="0">
                <a:solidFill>
                  <a:schemeClr val="tx2"/>
                </a:solidFill>
              </a:endParaRPr>
            </a:p>
            <a:p>
              <a:pPr algn="ctr"/>
              <a:endParaRPr lang="en-US" dirty="0" smtClean="0">
                <a:solidFill>
                  <a:schemeClr val="tx2"/>
                </a:solidFill>
              </a:endParaRPr>
            </a:p>
            <a:p>
              <a:pPr algn="ctr"/>
              <a:r>
                <a:rPr lang="en-US" dirty="0" smtClean="0">
                  <a:solidFill>
                    <a:schemeClr val="tx2"/>
                  </a:solidFill>
                </a:rPr>
                <a:t>ESSENTIAL</a:t>
              </a:r>
              <a:endParaRPr lang="en-US" dirty="0">
                <a:solidFill>
                  <a:schemeClr val="tx2"/>
                </a:solidFill>
              </a:endParaRPr>
            </a:p>
          </p:txBody>
        </p:sp>
        <p:sp>
          <p:nvSpPr>
            <p:cNvPr id="9" name="Oval 8"/>
            <p:cNvSpPr/>
            <p:nvPr/>
          </p:nvSpPr>
          <p:spPr>
            <a:xfrm>
              <a:off x="4286250" y="3080162"/>
              <a:ext cx="952500" cy="1014351"/>
            </a:xfrm>
            <a:prstGeom prst="ellipse">
              <a:avLst/>
            </a:prstGeom>
            <a:solidFill>
              <a:srgbClr val="92D050"/>
            </a:solidFill>
            <a:scene3d>
              <a:camera prst="orthographicFront">
                <a:rot lat="18000000" lon="0" rev="0"/>
              </a:camera>
              <a:lightRig rig="threePt" dir="t">
                <a:rot lat="0" lon="0" rev="2400000"/>
              </a:lightRig>
            </a:scene3d>
            <a:sp3d extrusionH="393700">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TECH</a:t>
              </a:r>
              <a:endParaRPr lang="en-US" dirty="0">
                <a:solidFill>
                  <a:schemeClr val="tx2"/>
                </a:solidFill>
              </a:endParaRPr>
            </a:p>
          </p:txBody>
        </p:sp>
      </p:grpSp>
      <p:sp>
        <p:nvSpPr>
          <p:cNvPr id="10" name="TextBox 9"/>
          <p:cNvSpPr txBox="1"/>
          <p:nvPr/>
        </p:nvSpPr>
        <p:spPr>
          <a:xfrm>
            <a:off x="4419600" y="3905071"/>
            <a:ext cx="259080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Thinking Skills</a:t>
            </a:r>
          </a:p>
          <a:p>
            <a:pPr marL="285750" indent="-285750">
              <a:buFont typeface="Arial" panose="020B0604020202020204" pitchFamily="34" charset="0"/>
              <a:buChar char="•"/>
            </a:pPr>
            <a:r>
              <a:rPr lang="en-US" b="1" dirty="0" smtClean="0"/>
              <a:t>Continuous Learning</a:t>
            </a:r>
          </a:p>
          <a:p>
            <a:pPr marL="285750" indent="-285750">
              <a:buFont typeface="Arial" panose="020B0604020202020204" pitchFamily="34" charset="0"/>
              <a:buChar char="•"/>
            </a:pPr>
            <a:r>
              <a:rPr lang="en-US" b="1" dirty="0" smtClean="0"/>
              <a:t>Oral Communication</a:t>
            </a:r>
          </a:p>
          <a:p>
            <a:pPr marL="285750" indent="-285750">
              <a:buFont typeface="Arial" panose="020B0604020202020204" pitchFamily="34" charset="0"/>
              <a:buChar char="•"/>
            </a:pPr>
            <a:r>
              <a:rPr lang="en-US" b="1" dirty="0" smtClean="0"/>
              <a:t>Thinking Skills</a:t>
            </a:r>
            <a:endParaRPr lang="en-US" b="1" dirty="0"/>
          </a:p>
        </p:txBody>
      </p:sp>
    </p:spTree>
    <p:extLst>
      <p:ext uri="{BB962C8B-B14F-4D97-AF65-F5344CB8AC3E}">
        <p14:creationId xmlns:p14="http://schemas.microsoft.com/office/powerpoint/2010/main" val="2282350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The Skills Pyramid</a:t>
            </a:r>
            <a:endParaRPr lang="en-US" dirty="0"/>
          </a:p>
        </p:txBody>
      </p:sp>
      <p:grpSp>
        <p:nvGrpSpPr>
          <p:cNvPr id="5" name="Group 4"/>
          <p:cNvGrpSpPr/>
          <p:nvPr/>
        </p:nvGrpSpPr>
        <p:grpSpPr>
          <a:xfrm>
            <a:off x="2057400" y="609600"/>
            <a:ext cx="4876799" cy="4724400"/>
            <a:chOff x="2951747" y="2362200"/>
            <a:chExt cx="3678989" cy="3704067"/>
          </a:xfrm>
        </p:grpSpPr>
        <p:sp>
          <p:nvSpPr>
            <p:cNvPr id="7" name="Oval 6"/>
            <p:cNvSpPr/>
            <p:nvPr/>
          </p:nvSpPr>
          <p:spPr>
            <a:xfrm>
              <a:off x="2951747" y="2362200"/>
              <a:ext cx="3678989" cy="3704067"/>
            </a:xfrm>
            <a:prstGeom prst="ellipse">
              <a:avLst/>
            </a:prstGeom>
            <a:solidFill>
              <a:schemeClr val="accent3">
                <a:lumMod val="50000"/>
              </a:schemeClr>
            </a:solidFill>
            <a:scene3d>
              <a:camera prst="orthographicFront">
                <a:rot lat="18000000" lon="0" rev="0"/>
              </a:camera>
              <a:lightRig rig="threePt" dir="t">
                <a:rot lat="0" lon="0" rev="2400000"/>
              </a:lightRig>
            </a:scene3d>
            <a:sp3d extrusionH="400050">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sz="2000" b="1" dirty="0" smtClean="0"/>
                <a:t>EMPLOYABILITY</a:t>
              </a:r>
              <a:endParaRPr lang="en-US" sz="2000" b="1" dirty="0"/>
            </a:p>
          </p:txBody>
        </p:sp>
        <p:grpSp>
          <p:nvGrpSpPr>
            <p:cNvPr id="8" name="Group 7"/>
            <p:cNvGrpSpPr/>
            <p:nvPr/>
          </p:nvGrpSpPr>
          <p:grpSpPr>
            <a:xfrm>
              <a:off x="3600450" y="2685685"/>
              <a:ext cx="2324100" cy="2484437"/>
              <a:chOff x="3600450" y="2609485"/>
              <a:chExt cx="2324100" cy="2484437"/>
            </a:xfrm>
          </p:grpSpPr>
          <p:sp>
            <p:nvSpPr>
              <p:cNvPr id="9" name="Oval 8"/>
              <p:cNvSpPr/>
              <p:nvPr/>
            </p:nvSpPr>
            <p:spPr>
              <a:xfrm>
                <a:off x="3600450" y="2609485"/>
                <a:ext cx="2324100" cy="2484437"/>
              </a:xfrm>
              <a:prstGeom prst="ellipse">
                <a:avLst/>
              </a:prstGeom>
              <a:solidFill>
                <a:srgbClr val="6F944E"/>
              </a:solidFill>
              <a:scene3d>
                <a:camera prst="orthographicFront">
                  <a:rot lat="18000000" lon="0" rev="0"/>
                </a:camera>
                <a:lightRig rig="threePt" dir="t">
                  <a:rot lat="0" lon="0" rev="2400000"/>
                </a:lightRig>
              </a:scene3d>
              <a:sp3d extrusionH="400050">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smtClean="0">
                  <a:solidFill>
                    <a:schemeClr val="tx2"/>
                  </a:solidFill>
                </a:endParaRPr>
              </a:p>
              <a:p>
                <a:pPr algn="ctr"/>
                <a:endParaRPr lang="en-US" dirty="0" smtClean="0">
                  <a:solidFill>
                    <a:schemeClr val="tx2"/>
                  </a:solidFill>
                </a:endParaRPr>
              </a:p>
              <a:p>
                <a:pPr algn="ctr"/>
                <a:endParaRPr lang="en-US" dirty="0" smtClean="0">
                  <a:solidFill>
                    <a:schemeClr val="tx2"/>
                  </a:solidFill>
                </a:endParaRPr>
              </a:p>
              <a:p>
                <a:pPr algn="ctr"/>
                <a:r>
                  <a:rPr lang="en-US" b="1" dirty="0" smtClean="0">
                    <a:solidFill>
                      <a:schemeClr val="tx2"/>
                    </a:solidFill>
                  </a:rPr>
                  <a:t>ESSENTIAL</a:t>
                </a:r>
                <a:endParaRPr lang="en-US" b="1" dirty="0">
                  <a:solidFill>
                    <a:schemeClr val="tx2"/>
                  </a:solidFill>
                </a:endParaRPr>
              </a:p>
            </p:txBody>
          </p:sp>
          <p:sp>
            <p:nvSpPr>
              <p:cNvPr id="10" name="Oval 9"/>
              <p:cNvSpPr/>
              <p:nvPr/>
            </p:nvSpPr>
            <p:spPr>
              <a:xfrm>
                <a:off x="4273884" y="3002916"/>
                <a:ext cx="952500" cy="1014351"/>
              </a:xfrm>
              <a:prstGeom prst="ellipse">
                <a:avLst/>
              </a:prstGeom>
              <a:solidFill>
                <a:srgbClr val="92D050"/>
              </a:solidFill>
              <a:scene3d>
                <a:camera prst="orthographicFront">
                  <a:rot lat="18000000" lon="0" rev="0"/>
                </a:camera>
                <a:lightRig rig="threePt" dir="t">
                  <a:rot lat="0" lon="0" rev="2400000"/>
                </a:lightRig>
              </a:scene3d>
              <a:sp3d extrusionH="400050">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TECH</a:t>
                </a:r>
                <a:endParaRPr lang="en-US" b="1" dirty="0">
                  <a:solidFill>
                    <a:schemeClr val="tx2"/>
                  </a:solidFill>
                </a:endParaRPr>
              </a:p>
            </p:txBody>
          </p:sp>
        </p:grpSp>
      </p:grpSp>
      <p:sp>
        <p:nvSpPr>
          <p:cNvPr id="4" name="TextBox 3"/>
          <p:cNvSpPr txBox="1"/>
          <p:nvPr/>
        </p:nvSpPr>
        <p:spPr>
          <a:xfrm>
            <a:off x="762000" y="4876800"/>
            <a:ext cx="7924800" cy="1754326"/>
          </a:xfrm>
          <a:prstGeom prst="rect">
            <a:avLst/>
          </a:prstGeom>
          <a:noFill/>
        </p:spPr>
        <p:txBody>
          <a:bodyPr wrap="square" rtlCol="0">
            <a:spAutoFit/>
          </a:bodyPr>
          <a:lstStyle/>
          <a:p>
            <a:pPr algn="ctr"/>
            <a:r>
              <a:rPr lang="en-US" sz="2400" b="1" dirty="0" smtClean="0"/>
              <a:t>Also called ‘soft’ skills or personal management skills. These are the foundation upon which all skills are built</a:t>
            </a:r>
            <a:r>
              <a:rPr lang="en-US" sz="2400" b="1" dirty="0" smtClean="0"/>
              <a:t>.</a:t>
            </a:r>
          </a:p>
          <a:p>
            <a:pPr algn="ctr"/>
            <a:endParaRPr lang="en-US" sz="2400" b="1" dirty="0"/>
          </a:p>
          <a:p>
            <a:r>
              <a:rPr lang="en-CA" sz="1200" dirty="0" err="1"/>
              <a:t>Futureworx</a:t>
            </a:r>
            <a:endParaRPr lang="en-CA" sz="1200" dirty="0"/>
          </a:p>
          <a:p>
            <a:endParaRPr lang="en-US" sz="2400" b="1" dirty="0"/>
          </a:p>
        </p:txBody>
      </p:sp>
    </p:spTree>
    <p:extLst>
      <p:ext uri="{BB962C8B-B14F-4D97-AF65-F5344CB8AC3E}">
        <p14:creationId xmlns:p14="http://schemas.microsoft.com/office/powerpoint/2010/main" val="2480751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2564904"/>
            <a:ext cx="7408333" cy="3522704"/>
          </a:xfrm>
        </p:spPr>
        <p:txBody>
          <a:bodyPr>
            <a:normAutofit/>
          </a:bodyPr>
          <a:lstStyle/>
          <a:p>
            <a:pPr marL="0" indent="0">
              <a:buNone/>
            </a:pPr>
            <a:r>
              <a:rPr lang="en-CA" sz="3600" dirty="0" smtClean="0"/>
              <a:t>What </a:t>
            </a:r>
            <a:r>
              <a:rPr lang="en-CA" sz="3600" dirty="0"/>
              <a:t>role do essential skills, generic skills, second-language skills </a:t>
            </a:r>
            <a:r>
              <a:rPr lang="en-CA" sz="3600" dirty="0" smtClean="0"/>
              <a:t>or </a:t>
            </a:r>
            <a:r>
              <a:rPr lang="en-CA" sz="3600" dirty="0"/>
              <a:t>specialized skills play in meeting the integration needs of the targeted clientele? </a:t>
            </a:r>
          </a:p>
        </p:txBody>
      </p:sp>
      <p:sp>
        <p:nvSpPr>
          <p:cNvPr id="3" name="Titre 2"/>
          <p:cNvSpPr>
            <a:spLocks noGrp="1"/>
          </p:cNvSpPr>
          <p:nvPr>
            <p:ph type="title"/>
          </p:nvPr>
        </p:nvSpPr>
        <p:spPr/>
        <p:txBody>
          <a:bodyPr>
            <a:normAutofit/>
          </a:bodyPr>
          <a:lstStyle/>
          <a:p>
            <a:r>
              <a:rPr lang="en-CA" sz="4000" dirty="0" smtClean="0"/>
              <a:t>Fundamental Question</a:t>
            </a:r>
            <a:endParaRPr lang="en-CA" dirty="0"/>
          </a:p>
        </p:txBody>
      </p:sp>
    </p:spTree>
    <p:extLst>
      <p:ext uri="{BB962C8B-B14F-4D97-AF65-F5344CB8AC3E}">
        <p14:creationId xmlns:p14="http://schemas.microsoft.com/office/powerpoint/2010/main" val="3154622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2132856"/>
            <a:ext cx="7408333" cy="3888432"/>
          </a:xfrm>
        </p:spPr>
        <p:txBody>
          <a:bodyPr>
            <a:normAutofit/>
          </a:bodyPr>
          <a:lstStyle/>
          <a:p>
            <a:pPr marL="73320" indent="0">
              <a:spcBef>
                <a:spcPts val="267"/>
              </a:spcBef>
              <a:buClrTx/>
              <a:buNone/>
              <a:defRPr/>
            </a:pPr>
            <a:endParaRPr lang="en-CA" dirty="0"/>
          </a:p>
          <a:p>
            <a:pPr marL="73320" indent="0">
              <a:spcBef>
                <a:spcPts val="267"/>
              </a:spcBef>
              <a:buClrTx/>
              <a:buNone/>
              <a:defRPr/>
            </a:pPr>
            <a:r>
              <a:rPr lang="en-CA" sz="3200" dirty="0"/>
              <a:t>In the context of doing a task, these diverse skills must fit together seamlessly: sometimes one completes the other and sometimes one supports the other, either in the learning process or in action (carrying out a task). </a:t>
            </a:r>
          </a:p>
          <a:p>
            <a:endParaRPr lang="en-CA" dirty="0"/>
          </a:p>
        </p:txBody>
      </p:sp>
      <p:sp>
        <p:nvSpPr>
          <p:cNvPr id="3" name="Titre 2"/>
          <p:cNvSpPr>
            <a:spLocks noGrp="1"/>
          </p:cNvSpPr>
          <p:nvPr>
            <p:ph type="title"/>
          </p:nvPr>
        </p:nvSpPr>
        <p:spPr/>
        <p:txBody>
          <a:bodyPr>
            <a:normAutofit/>
          </a:bodyPr>
          <a:lstStyle/>
          <a:p>
            <a:endParaRPr lang="en-CA" sz="3600" dirty="0"/>
          </a:p>
        </p:txBody>
      </p:sp>
    </p:spTree>
    <p:extLst>
      <p:ext uri="{BB962C8B-B14F-4D97-AF65-F5344CB8AC3E}">
        <p14:creationId xmlns:p14="http://schemas.microsoft.com/office/powerpoint/2010/main" val="936158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1988840"/>
            <a:ext cx="7408333" cy="4098768"/>
          </a:xfrm>
        </p:spPr>
        <p:txBody>
          <a:bodyPr/>
          <a:lstStyle/>
          <a:p>
            <a:pPr lvl="0"/>
            <a:r>
              <a:rPr lang="en-CA" sz="3200" dirty="0"/>
              <a:t>The basic skills of excellent customer service</a:t>
            </a:r>
          </a:p>
          <a:p>
            <a:pPr lvl="0"/>
            <a:r>
              <a:rPr lang="en-CA" sz="3200" dirty="0"/>
              <a:t>Professional communication techniques</a:t>
            </a:r>
          </a:p>
          <a:p>
            <a:pPr lvl="0"/>
            <a:r>
              <a:rPr lang="en-CA" sz="3200" dirty="0"/>
              <a:t>Software and digital technology necessary in the customer service field</a:t>
            </a:r>
          </a:p>
          <a:p>
            <a:pPr lvl="0"/>
            <a:r>
              <a:rPr lang="en-CA" sz="3200" dirty="0"/>
              <a:t>Excellent employability skills and attributes</a:t>
            </a:r>
          </a:p>
          <a:p>
            <a:endParaRPr lang="en-CA" dirty="0"/>
          </a:p>
        </p:txBody>
      </p:sp>
      <p:sp>
        <p:nvSpPr>
          <p:cNvPr id="3" name="Titre 2"/>
          <p:cNvSpPr>
            <a:spLocks noGrp="1"/>
          </p:cNvSpPr>
          <p:nvPr>
            <p:ph type="title"/>
          </p:nvPr>
        </p:nvSpPr>
        <p:spPr/>
        <p:txBody>
          <a:bodyPr>
            <a:normAutofit fontScale="90000"/>
          </a:bodyPr>
          <a:lstStyle/>
          <a:p>
            <a:r>
              <a:rPr lang="en-CA" dirty="0" smtClean="0"/>
              <a:t>The customer service  </a:t>
            </a:r>
            <a:r>
              <a:rPr lang="en-CA" dirty="0" smtClean="0"/>
              <a:t>program will promote:</a:t>
            </a:r>
            <a:endParaRPr lang="en-CA" dirty="0"/>
          </a:p>
        </p:txBody>
      </p:sp>
    </p:spTree>
    <p:extLst>
      <p:ext uri="{BB962C8B-B14F-4D97-AF65-F5344CB8AC3E}">
        <p14:creationId xmlns:p14="http://schemas.microsoft.com/office/powerpoint/2010/main" val="326262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down)">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060848"/>
            <a:ext cx="7408333" cy="4065315"/>
          </a:xfrm>
        </p:spPr>
        <p:txBody>
          <a:bodyPr>
            <a:normAutofit lnSpcReduction="10000"/>
          </a:bodyPr>
          <a:lstStyle/>
          <a:p>
            <a:pPr lvl="0"/>
            <a:r>
              <a:rPr lang="en-CA" dirty="0" smtClean="0"/>
              <a:t>Personal </a:t>
            </a:r>
            <a:r>
              <a:rPr lang="en-CA" dirty="0"/>
              <a:t>Development - compulsory</a:t>
            </a:r>
          </a:p>
          <a:p>
            <a:pPr lvl="0"/>
            <a:r>
              <a:rPr lang="en-CA" dirty="0"/>
              <a:t>Introduction to Customer Service - compulsory</a:t>
            </a:r>
          </a:p>
          <a:p>
            <a:pPr lvl="0"/>
            <a:r>
              <a:rPr lang="en-CA" dirty="0"/>
              <a:t>Basic Computer Skills and Digital Technology – compulsory</a:t>
            </a:r>
          </a:p>
          <a:p>
            <a:pPr lvl="0"/>
            <a:r>
              <a:rPr lang="en-CA" dirty="0"/>
              <a:t>Work placement – compulsory</a:t>
            </a:r>
          </a:p>
          <a:p>
            <a:pPr lvl="0"/>
            <a:r>
              <a:rPr lang="en-CA" dirty="0"/>
              <a:t>1</a:t>
            </a:r>
            <a:r>
              <a:rPr lang="en-CA" baseline="30000" dirty="0"/>
              <a:t>ST</a:t>
            </a:r>
            <a:r>
              <a:rPr lang="en-CA" dirty="0"/>
              <a:t> Aid and CPR – optional</a:t>
            </a:r>
          </a:p>
          <a:p>
            <a:pPr lvl="0"/>
            <a:r>
              <a:rPr lang="en-CA" dirty="0"/>
              <a:t>Occupational Health and Safety-optional</a:t>
            </a:r>
          </a:p>
          <a:p>
            <a:pPr lvl="0"/>
            <a:r>
              <a:rPr lang="en-CA" dirty="0" err="1"/>
              <a:t>Foodsafe</a:t>
            </a:r>
            <a:r>
              <a:rPr lang="en-CA" dirty="0"/>
              <a:t> level 1 – optional</a:t>
            </a:r>
          </a:p>
          <a:p>
            <a:pPr lvl="0"/>
            <a:r>
              <a:rPr lang="en-CA" dirty="0"/>
              <a:t>WHMIS – </a:t>
            </a:r>
            <a:r>
              <a:rPr lang="en-CA" dirty="0" smtClean="0"/>
              <a:t>optional</a:t>
            </a:r>
          </a:p>
          <a:p>
            <a:pPr lvl="0"/>
            <a:r>
              <a:rPr lang="en-CA" dirty="0" smtClean="0"/>
              <a:t>Mental Health First Aid - optional</a:t>
            </a:r>
            <a:endParaRPr lang="en-CA" dirty="0"/>
          </a:p>
        </p:txBody>
      </p:sp>
      <p:sp>
        <p:nvSpPr>
          <p:cNvPr id="3" name="Titre 2"/>
          <p:cNvSpPr>
            <a:spLocks noGrp="1"/>
          </p:cNvSpPr>
          <p:nvPr>
            <p:ph type="title"/>
          </p:nvPr>
        </p:nvSpPr>
        <p:spPr/>
        <p:txBody>
          <a:bodyPr/>
          <a:lstStyle/>
          <a:p>
            <a:r>
              <a:rPr lang="en-CA" dirty="0" smtClean="0"/>
              <a:t>The curriculum framework</a:t>
            </a:r>
            <a:endParaRPr lang="en-CA" dirty="0"/>
          </a:p>
        </p:txBody>
      </p:sp>
    </p:spTree>
    <p:extLst>
      <p:ext uri="{BB962C8B-B14F-4D97-AF65-F5344CB8AC3E}">
        <p14:creationId xmlns:p14="http://schemas.microsoft.com/office/powerpoint/2010/main" val="1977927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276872"/>
            <a:ext cx="7408333" cy="3849291"/>
          </a:xfrm>
        </p:spPr>
        <p:txBody>
          <a:bodyPr/>
          <a:lstStyle/>
          <a:p>
            <a:r>
              <a:rPr lang="en-CA" sz="2800" dirty="0"/>
              <a:t>The Professional Development course will give the students the opportunity to gain insight into themselves as well as others.  This knowledge will help them develop the necessary employability/generic skills to successfully gain and retain employment in the customer service field.</a:t>
            </a:r>
          </a:p>
          <a:p>
            <a:endParaRPr lang="en-CA" dirty="0"/>
          </a:p>
          <a:p>
            <a:endParaRPr lang="en-CA" dirty="0"/>
          </a:p>
        </p:txBody>
      </p:sp>
      <p:sp>
        <p:nvSpPr>
          <p:cNvPr id="3" name="Titre 2"/>
          <p:cNvSpPr>
            <a:spLocks noGrp="1"/>
          </p:cNvSpPr>
          <p:nvPr>
            <p:ph type="title"/>
          </p:nvPr>
        </p:nvSpPr>
        <p:spPr/>
        <p:txBody>
          <a:bodyPr/>
          <a:lstStyle/>
          <a:p>
            <a:r>
              <a:rPr lang="en-CA" dirty="0" smtClean="0"/>
              <a:t>Personal Development</a:t>
            </a:r>
            <a:endParaRPr lang="en-CA" dirty="0"/>
          </a:p>
        </p:txBody>
      </p:sp>
    </p:spTree>
    <p:extLst>
      <p:ext uri="{BB962C8B-B14F-4D97-AF65-F5344CB8AC3E}">
        <p14:creationId xmlns:p14="http://schemas.microsoft.com/office/powerpoint/2010/main" val="1655143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2060848"/>
            <a:ext cx="7408333" cy="4104456"/>
          </a:xfrm>
        </p:spPr>
        <p:txBody>
          <a:bodyPr>
            <a:normAutofit fontScale="92500" lnSpcReduction="20000"/>
          </a:bodyPr>
          <a:lstStyle/>
          <a:p>
            <a:pPr lvl="0"/>
            <a:r>
              <a:rPr lang="en-CA" dirty="0" smtClean="0"/>
              <a:t>          Employability </a:t>
            </a:r>
            <a:r>
              <a:rPr lang="en-CA" dirty="0"/>
              <a:t>Skills Assessment </a:t>
            </a:r>
            <a:r>
              <a:rPr lang="en-CA" dirty="0" smtClean="0"/>
              <a:t>Tool- (In </a:t>
            </a:r>
            <a:r>
              <a:rPr lang="en-CA" dirty="0"/>
              <a:t>depth development of 9 employability Skills: Motivation, attitude, accountability, time management, stress management, presentation, teamwork, adaptability and confidence)</a:t>
            </a:r>
          </a:p>
          <a:p>
            <a:pPr lvl="0"/>
            <a:r>
              <a:rPr lang="en-CA" dirty="0" smtClean="0"/>
              <a:t>ABC’s </a:t>
            </a:r>
            <a:r>
              <a:rPr lang="en-CA" dirty="0"/>
              <a:t>of Physical </a:t>
            </a:r>
            <a:r>
              <a:rPr lang="en-CA" dirty="0" smtClean="0"/>
              <a:t>Appearance</a:t>
            </a:r>
            <a:endParaRPr lang="en-CA" dirty="0"/>
          </a:p>
          <a:p>
            <a:pPr lvl="0"/>
            <a:r>
              <a:rPr lang="en-CA" dirty="0"/>
              <a:t>Mental Health 1</a:t>
            </a:r>
            <a:r>
              <a:rPr lang="en-CA" baseline="30000" dirty="0"/>
              <a:t>st</a:t>
            </a:r>
            <a:r>
              <a:rPr lang="en-CA" dirty="0"/>
              <a:t> Aid</a:t>
            </a:r>
          </a:p>
          <a:p>
            <a:pPr lvl="0"/>
            <a:r>
              <a:rPr lang="en-CA" dirty="0"/>
              <a:t>Nutrition</a:t>
            </a:r>
          </a:p>
          <a:p>
            <a:pPr lvl="0"/>
            <a:r>
              <a:rPr lang="en-CA" dirty="0" smtClean="0"/>
              <a:t>Stress </a:t>
            </a:r>
            <a:r>
              <a:rPr lang="en-CA" dirty="0"/>
              <a:t>Management</a:t>
            </a:r>
          </a:p>
          <a:p>
            <a:pPr lvl="0"/>
            <a:r>
              <a:rPr lang="en-CA" dirty="0"/>
              <a:t>Portfolio</a:t>
            </a:r>
          </a:p>
          <a:p>
            <a:pPr lvl="0"/>
            <a:r>
              <a:rPr lang="en-CA" dirty="0"/>
              <a:t>Personality Dimensions</a:t>
            </a:r>
          </a:p>
          <a:p>
            <a:pPr lvl="0"/>
            <a:r>
              <a:rPr lang="en-CA" dirty="0"/>
              <a:t>Simulated Work Environment Projects </a:t>
            </a:r>
          </a:p>
          <a:p>
            <a:pPr lvl="0"/>
            <a:r>
              <a:rPr lang="en-CA" dirty="0"/>
              <a:t>Public Speaking</a:t>
            </a:r>
          </a:p>
          <a:p>
            <a:endParaRPr lang="en-CA" dirty="0"/>
          </a:p>
        </p:txBody>
      </p:sp>
      <p:sp>
        <p:nvSpPr>
          <p:cNvPr id="3" name="Titre 2"/>
          <p:cNvSpPr>
            <a:spLocks noGrp="1"/>
          </p:cNvSpPr>
          <p:nvPr>
            <p:ph type="title"/>
          </p:nvPr>
        </p:nvSpPr>
        <p:spPr/>
        <p:txBody>
          <a:bodyPr/>
          <a:lstStyle/>
          <a:p>
            <a:r>
              <a:rPr lang="en-CA" dirty="0" smtClean="0"/>
              <a:t>PD Modules</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5143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640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2348880"/>
            <a:ext cx="7408333" cy="4065315"/>
          </a:xfrm>
        </p:spPr>
        <p:txBody>
          <a:bodyPr>
            <a:normAutofit lnSpcReduction="10000"/>
          </a:bodyPr>
          <a:lstStyle/>
          <a:p>
            <a:r>
              <a:rPr lang="en-CA" sz="3200" dirty="0"/>
              <a:t>This course will offer students a variety of modules that will familiarize them with the best practices relating to excellent customer service, in person, on the phone and by e-mail.  The goal is to understand the basic principles of customer service as well as its importance in the overall satisfaction of the customer.</a:t>
            </a:r>
          </a:p>
          <a:p>
            <a:endParaRPr lang="en-CA" dirty="0"/>
          </a:p>
        </p:txBody>
      </p:sp>
      <p:sp>
        <p:nvSpPr>
          <p:cNvPr id="3" name="Titre 2"/>
          <p:cNvSpPr>
            <a:spLocks noGrp="1"/>
          </p:cNvSpPr>
          <p:nvPr>
            <p:ph type="title"/>
          </p:nvPr>
        </p:nvSpPr>
        <p:spPr/>
        <p:txBody>
          <a:bodyPr/>
          <a:lstStyle/>
          <a:p>
            <a:r>
              <a:rPr lang="en-CA" dirty="0" smtClean="0"/>
              <a:t>Customer Service</a:t>
            </a:r>
            <a:endParaRPr lang="en-CA" dirty="0"/>
          </a:p>
        </p:txBody>
      </p:sp>
    </p:spTree>
    <p:extLst>
      <p:ext uri="{BB962C8B-B14F-4D97-AF65-F5344CB8AC3E}">
        <p14:creationId xmlns:p14="http://schemas.microsoft.com/office/powerpoint/2010/main" val="2908113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1916832"/>
            <a:ext cx="7408333" cy="4170776"/>
          </a:xfrm>
        </p:spPr>
        <p:txBody>
          <a:bodyPr/>
          <a:lstStyle/>
          <a:p>
            <a:pPr lvl="0"/>
            <a:r>
              <a:rPr lang="en-CA" sz="2800" dirty="0"/>
              <a:t>The </a:t>
            </a:r>
            <a:r>
              <a:rPr lang="en-CA" sz="2800" dirty="0" smtClean="0"/>
              <a:t>Importance </a:t>
            </a:r>
            <a:r>
              <a:rPr lang="en-CA" sz="2800" dirty="0"/>
              <a:t>of Customer Service</a:t>
            </a:r>
          </a:p>
          <a:p>
            <a:pPr lvl="0"/>
            <a:r>
              <a:rPr lang="en-CA" sz="2800" dirty="0"/>
              <a:t>Receiving Clients</a:t>
            </a:r>
          </a:p>
          <a:p>
            <a:pPr lvl="0"/>
            <a:r>
              <a:rPr lang="en-CA" sz="2800" dirty="0"/>
              <a:t>Professional Communication Techniques</a:t>
            </a:r>
          </a:p>
          <a:p>
            <a:pPr lvl="0"/>
            <a:r>
              <a:rPr lang="en-CA" sz="2800" dirty="0"/>
              <a:t>Billing (math skills relating to customer service tasks)</a:t>
            </a:r>
          </a:p>
          <a:p>
            <a:pPr lvl="0"/>
            <a:r>
              <a:rPr lang="en-CA" sz="2800" dirty="0"/>
              <a:t>Unhappy Customers</a:t>
            </a:r>
          </a:p>
          <a:p>
            <a:pPr lvl="0"/>
            <a:r>
              <a:rPr lang="en-CA" sz="2800" dirty="0"/>
              <a:t>How </a:t>
            </a:r>
            <a:r>
              <a:rPr lang="en-CA" sz="2800" dirty="0" smtClean="0"/>
              <a:t>To Be A </a:t>
            </a:r>
            <a:r>
              <a:rPr lang="en-CA" sz="2800" dirty="0"/>
              <a:t>Successful Salesperson</a:t>
            </a:r>
          </a:p>
          <a:p>
            <a:pPr lvl="0"/>
            <a:r>
              <a:rPr lang="en-CA" sz="2800" dirty="0"/>
              <a:t>Forms</a:t>
            </a:r>
          </a:p>
          <a:p>
            <a:endParaRPr lang="en-CA" dirty="0"/>
          </a:p>
        </p:txBody>
      </p:sp>
      <p:sp>
        <p:nvSpPr>
          <p:cNvPr id="3" name="Titre 2"/>
          <p:cNvSpPr>
            <a:spLocks noGrp="1"/>
          </p:cNvSpPr>
          <p:nvPr>
            <p:ph type="title"/>
          </p:nvPr>
        </p:nvSpPr>
        <p:spPr/>
        <p:txBody>
          <a:bodyPr/>
          <a:lstStyle/>
          <a:p>
            <a:r>
              <a:rPr lang="en-CA" dirty="0" smtClean="0"/>
              <a:t>Customer Service modules</a:t>
            </a:r>
            <a:endParaRPr lang="en-CA" dirty="0"/>
          </a:p>
        </p:txBody>
      </p:sp>
    </p:spTree>
    <p:extLst>
      <p:ext uri="{BB962C8B-B14F-4D97-AF65-F5344CB8AC3E}">
        <p14:creationId xmlns:p14="http://schemas.microsoft.com/office/powerpoint/2010/main" val="1326189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1916832"/>
            <a:ext cx="7408333" cy="4065315"/>
          </a:xfrm>
        </p:spPr>
        <p:txBody>
          <a:bodyPr>
            <a:noAutofit/>
          </a:bodyPr>
          <a:lstStyle/>
          <a:p>
            <a:r>
              <a:rPr lang="en-CA" sz="2800" dirty="0" smtClean="0"/>
              <a:t>In 2004, </a:t>
            </a:r>
            <a:r>
              <a:rPr lang="en-CA" sz="2800" dirty="0" err="1" smtClean="0"/>
              <a:t>l’Équipe</a:t>
            </a:r>
            <a:r>
              <a:rPr lang="en-CA" sz="2800" dirty="0" smtClean="0"/>
              <a:t> received Federal Funds through the National Literacy </a:t>
            </a:r>
            <a:r>
              <a:rPr lang="en-CA" sz="2800" dirty="0"/>
              <a:t>S</a:t>
            </a:r>
            <a:r>
              <a:rPr lang="en-CA" sz="2800" dirty="0" smtClean="0"/>
              <a:t>ecretariat now Office of Literacy and Essential </a:t>
            </a:r>
            <a:r>
              <a:rPr lang="en-CA" sz="2800" dirty="0"/>
              <a:t>S</a:t>
            </a:r>
            <a:r>
              <a:rPr lang="en-CA" sz="2800" dirty="0" smtClean="0"/>
              <a:t>kills to develop family literacy programming in an effort to promote literacy within Francophone families.  </a:t>
            </a:r>
          </a:p>
          <a:p>
            <a:r>
              <a:rPr lang="en-CA" sz="2800" dirty="0" smtClean="0"/>
              <a:t>Over the next 10 years, </a:t>
            </a:r>
            <a:r>
              <a:rPr lang="en-CA" sz="2800" dirty="0" err="1" smtClean="0"/>
              <a:t>l’Équipe</a:t>
            </a:r>
            <a:r>
              <a:rPr lang="en-CA" sz="2800" dirty="0" smtClean="0"/>
              <a:t> developed a variety of family literacy programs and reach approx. 250 people every year in up to 15 areas of the province.</a:t>
            </a:r>
            <a:endParaRPr lang="en-CA" sz="2800" dirty="0"/>
          </a:p>
        </p:txBody>
      </p:sp>
      <p:sp>
        <p:nvSpPr>
          <p:cNvPr id="3" name="Titre 2"/>
          <p:cNvSpPr>
            <a:spLocks noGrp="1"/>
          </p:cNvSpPr>
          <p:nvPr>
            <p:ph type="title"/>
          </p:nvPr>
        </p:nvSpPr>
        <p:spPr/>
        <p:txBody>
          <a:bodyPr/>
          <a:lstStyle/>
          <a:p>
            <a:r>
              <a:rPr lang="en-CA" dirty="0" smtClean="0"/>
              <a:t>Family Literacy</a:t>
            </a:r>
            <a:endParaRPr lang="en-CA" dirty="0"/>
          </a:p>
        </p:txBody>
      </p:sp>
    </p:spTree>
    <p:extLst>
      <p:ext uri="{BB962C8B-B14F-4D97-AF65-F5344CB8AC3E}">
        <p14:creationId xmlns:p14="http://schemas.microsoft.com/office/powerpoint/2010/main" val="2953358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1988840"/>
            <a:ext cx="7408333" cy="4137323"/>
          </a:xfrm>
        </p:spPr>
        <p:txBody>
          <a:bodyPr/>
          <a:lstStyle/>
          <a:p>
            <a:pPr marL="0" indent="0">
              <a:buNone/>
            </a:pPr>
            <a:endParaRPr lang="en-CA" dirty="0"/>
          </a:p>
          <a:p>
            <a:pPr marL="0" indent="0">
              <a:buNone/>
            </a:pPr>
            <a:r>
              <a:rPr lang="en-CA" sz="3200" dirty="0" smtClean="0"/>
              <a:t>Computer </a:t>
            </a:r>
            <a:r>
              <a:rPr lang="en-CA" sz="3200" dirty="0"/>
              <a:t>skills have become essential in today’s workplace.  Our students will be introduced to a variety of basic notions, software and digital technologies in order to develop the computer skills necessary to succeed in the customer service field.</a:t>
            </a:r>
          </a:p>
          <a:p>
            <a:endParaRPr lang="en-CA" sz="3200" dirty="0"/>
          </a:p>
        </p:txBody>
      </p:sp>
      <p:sp>
        <p:nvSpPr>
          <p:cNvPr id="3" name="Titre 2"/>
          <p:cNvSpPr>
            <a:spLocks noGrp="1"/>
          </p:cNvSpPr>
          <p:nvPr>
            <p:ph type="title"/>
          </p:nvPr>
        </p:nvSpPr>
        <p:spPr/>
        <p:txBody>
          <a:bodyPr>
            <a:normAutofit fontScale="90000"/>
          </a:bodyPr>
          <a:lstStyle/>
          <a:p>
            <a:r>
              <a:rPr lang="en-CA" dirty="0" smtClean="0"/>
              <a:t>Basic Computer Skills and </a:t>
            </a:r>
            <a:br>
              <a:rPr lang="en-CA" dirty="0" smtClean="0"/>
            </a:br>
            <a:r>
              <a:rPr lang="en-CA" dirty="0" smtClean="0"/>
              <a:t>Digital Technology</a:t>
            </a:r>
            <a:endParaRPr lang="en-CA" dirty="0"/>
          </a:p>
        </p:txBody>
      </p:sp>
    </p:spTree>
    <p:extLst>
      <p:ext uri="{BB962C8B-B14F-4D97-AF65-F5344CB8AC3E}">
        <p14:creationId xmlns:p14="http://schemas.microsoft.com/office/powerpoint/2010/main" val="20393183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060848"/>
            <a:ext cx="7408333" cy="4065315"/>
          </a:xfrm>
        </p:spPr>
        <p:txBody>
          <a:bodyPr/>
          <a:lstStyle/>
          <a:p>
            <a:pPr lvl="0"/>
            <a:r>
              <a:rPr lang="en-CA" sz="2800" dirty="0"/>
              <a:t>Word</a:t>
            </a:r>
          </a:p>
          <a:p>
            <a:pPr lvl="0"/>
            <a:r>
              <a:rPr lang="en-CA" sz="2800" dirty="0"/>
              <a:t>Digital Technology</a:t>
            </a:r>
          </a:p>
          <a:p>
            <a:pPr lvl="0"/>
            <a:r>
              <a:rPr lang="en-CA" sz="2800" dirty="0" smtClean="0"/>
              <a:t>Excel</a:t>
            </a:r>
            <a:endParaRPr lang="en-CA" sz="2800" dirty="0"/>
          </a:p>
          <a:p>
            <a:pPr lvl="0"/>
            <a:r>
              <a:rPr lang="en-CA" sz="2800" dirty="0"/>
              <a:t>Internet</a:t>
            </a:r>
          </a:p>
          <a:p>
            <a:pPr lvl="0"/>
            <a:r>
              <a:rPr lang="en-CA" sz="2800" dirty="0"/>
              <a:t>E-mail</a:t>
            </a:r>
          </a:p>
          <a:p>
            <a:pPr lvl="0"/>
            <a:r>
              <a:rPr lang="en-CA" sz="2800" dirty="0"/>
              <a:t>Responsible use of social media</a:t>
            </a:r>
          </a:p>
          <a:p>
            <a:pPr lvl="0"/>
            <a:r>
              <a:rPr lang="en-CA" sz="2800" dirty="0"/>
              <a:t>Information research</a:t>
            </a:r>
          </a:p>
          <a:p>
            <a:pPr marL="0" indent="0">
              <a:buNone/>
            </a:pPr>
            <a:endParaRPr lang="en-CA" dirty="0"/>
          </a:p>
          <a:p>
            <a:pPr marL="0" indent="0">
              <a:buNone/>
            </a:pPr>
            <a:endParaRPr lang="en-CA" dirty="0"/>
          </a:p>
        </p:txBody>
      </p:sp>
      <p:sp>
        <p:nvSpPr>
          <p:cNvPr id="3" name="Titre 2"/>
          <p:cNvSpPr>
            <a:spLocks noGrp="1"/>
          </p:cNvSpPr>
          <p:nvPr>
            <p:ph type="title"/>
          </p:nvPr>
        </p:nvSpPr>
        <p:spPr/>
        <p:txBody>
          <a:bodyPr/>
          <a:lstStyle/>
          <a:p>
            <a:r>
              <a:rPr lang="en-CA" dirty="0" smtClean="0"/>
              <a:t>Technology Modules</a:t>
            </a:r>
            <a:endParaRPr lang="en-CA" dirty="0"/>
          </a:p>
        </p:txBody>
      </p:sp>
    </p:spTree>
    <p:extLst>
      <p:ext uri="{BB962C8B-B14F-4D97-AF65-F5344CB8AC3E}">
        <p14:creationId xmlns:p14="http://schemas.microsoft.com/office/powerpoint/2010/main" val="3787197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CA" sz="3200" dirty="0" smtClean="0"/>
              <a:t>Camera (Communication and Math Employment readiness Assessment) - Intake</a:t>
            </a:r>
          </a:p>
          <a:p>
            <a:r>
              <a:rPr lang="en-CA" sz="3200" dirty="0" err="1" smtClean="0"/>
              <a:t>Esat</a:t>
            </a:r>
            <a:r>
              <a:rPr lang="en-CA" sz="3200" dirty="0" smtClean="0"/>
              <a:t>  - (</a:t>
            </a:r>
            <a:r>
              <a:rPr lang="en-CA" sz="3200" dirty="0" err="1" smtClean="0"/>
              <a:t>Employabity</a:t>
            </a:r>
            <a:r>
              <a:rPr lang="en-CA" sz="3200" dirty="0" smtClean="0"/>
              <a:t> Skills </a:t>
            </a:r>
            <a:r>
              <a:rPr lang="en-CA" sz="3200" dirty="0" err="1" smtClean="0"/>
              <a:t>Assement</a:t>
            </a:r>
            <a:r>
              <a:rPr lang="en-CA" sz="3200" dirty="0" smtClean="0"/>
              <a:t> Tool)</a:t>
            </a:r>
          </a:p>
          <a:p>
            <a:r>
              <a:rPr lang="en-CA" sz="3200" dirty="0" smtClean="0"/>
              <a:t>Competency Assessment</a:t>
            </a:r>
            <a:endParaRPr lang="en-CA" sz="3200" dirty="0"/>
          </a:p>
        </p:txBody>
      </p:sp>
      <p:sp>
        <p:nvSpPr>
          <p:cNvPr id="3" name="Titre 2"/>
          <p:cNvSpPr>
            <a:spLocks noGrp="1"/>
          </p:cNvSpPr>
          <p:nvPr>
            <p:ph type="title"/>
          </p:nvPr>
        </p:nvSpPr>
        <p:spPr/>
        <p:txBody>
          <a:bodyPr/>
          <a:lstStyle/>
          <a:p>
            <a:r>
              <a:rPr lang="en-CA" dirty="0" smtClean="0"/>
              <a:t>Our </a:t>
            </a:r>
            <a:r>
              <a:rPr lang="en-CA" dirty="0" err="1" smtClean="0"/>
              <a:t>EvaluationToolbox</a:t>
            </a:r>
            <a:endParaRPr lang="en-CA" dirty="0"/>
          </a:p>
        </p:txBody>
      </p:sp>
    </p:spTree>
    <p:extLst>
      <p:ext uri="{BB962C8B-B14F-4D97-AF65-F5344CB8AC3E}">
        <p14:creationId xmlns:p14="http://schemas.microsoft.com/office/powerpoint/2010/main" val="40607020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204864"/>
            <a:ext cx="7408333" cy="3921299"/>
          </a:xfrm>
        </p:spPr>
        <p:txBody>
          <a:bodyPr/>
          <a:lstStyle/>
          <a:p>
            <a:pPr marL="0" indent="0">
              <a:buNone/>
            </a:pPr>
            <a:endParaRPr lang="en-CA" dirty="0">
              <a:hlinkClick r:id="rId3"/>
            </a:endParaRPr>
          </a:p>
          <a:p>
            <a:r>
              <a:rPr lang="en-CA" dirty="0" smtClean="0">
                <a:hlinkClick r:id="rId3"/>
              </a:rPr>
              <a:t>http://www.ptp.ca/wp-content/uploads/2009/01/camera-e-booklet.pdf</a:t>
            </a:r>
            <a:endParaRPr lang="en-CA" dirty="0"/>
          </a:p>
        </p:txBody>
      </p:sp>
      <p:sp>
        <p:nvSpPr>
          <p:cNvPr id="3" name="Titre 2"/>
          <p:cNvSpPr>
            <a:spLocks noGrp="1"/>
          </p:cNvSpPr>
          <p:nvPr>
            <p:ph type="title"/>
          </p:nvPr>
        </p:nvSpPr>
        <p:spPr/>
        <p:txBody>
          <a:bodyPr/>
          <a:lstStyle/>
          <a:p>
            <a:r>
              <a:rPr lang="en-CA" dirty="0" smtClean="0"/>
              <a:t>CAMERA</a:t>
            </a:r>
            <a:endParaRPr lang="en-CA" dirty="0"/>
          </a:p>
        </p:txBody>
      </p:sp>
    </p:spTree>
    <p:extLst>
      <p:ext uri="{BB962C8B-B14F-4D97-AF65-F5344CB8AC3E}">
        <p14:creationId xmlns:p14="http://schemas.microsoft.com/office/powerpoint/2010/main" val="1254385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2204864"/>
            <a:ext cx="7408333" cy="3921299"/>
          </a:xfrm>
        </p:spPr>
        <p:txBody>
          <a:bodyPr>
            <a:normAutofit/>
          </a:bodyPr>
          <a:lstStyle/>
          <a:p>
            <a:pPr marL="0" indent="0">
              <a:buNone/>
            </a:pPr>
            <a:r>
              <a:rPr lang="en-CA" sz="4000" dirty="0"/>
              <a:t>Generic or employability skills </a:t>
            </a:r>
            <a:r>
              <a:rPr lang="en-CA" sz="4000" dirty="0" smtClean="0"/>
              <a:t>are evaluated </a:t>
            </a:r>
            <a:r>
              <a:rPr lang="en-CA" sz="4000" dirty="0"/>
              <a:t>using the ESAT tool developed by </a:t>
            </a:r>
            <a:r>
              <a:rPr lang="en-CA" sz="4000" dirty="0" err="1"/>
              <a:t>Futureworx</a:t>
            </a:r>
            <a:r>
              <a:rPr lang="en-CA" sz="4000" dirty="0"/>
              <a:t> Work </a:t>
            </a:r>
            <a:r>
              <a:rPr lang="en-CA" sz="4000" dirty="0" smtClean="0"/>
              <a:t>Centre, </a:t>
            </a:r>
            <a:r>
              <a:rPr lang="en-CA" sz="4000" dirty="0"/>
              <a:t>Truro.  </a:t>
            </a:r>
          </a:p>
        </p:txBody>
      </p:sp>
      <p:sp>
        <p:nvSpPr>
          <p:cNvPr id="3" name="Titre 2"/>
          <p:cNvSpPr>
            <a:spLocks noGrp="1"/>
          </p:cNvSpPr>
          <p:nvPr>
            <p:ph type="title"/>
          </p:nvPr>
        </p:nvSpPr>
        <p:spPr/>
        <p:txBody>
          <a:bodyPr/>
          <a:lstStyle/>
          <a:p>
            <a:r>
              <a:rPr lang="en-CA" dirty="0" smtClean="0"/>
              <a:t>ESAT</a:t>
            </a:r>
            <a:endParaRPr lang="en-CA" dirty="0"/>
          </a:p>
        </p:txBody>
      </p:sp>
    </p:spTree>
    <p:extLst>
      <p:ext uri="{BB962C8B-B14F-4D97-AF65-F5344CB8AC3E}">
        <p14:creationId xmlns:p14="http://schemas.microsoft.com/office/powerpoint/2010/main" val="2283462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524000"/>
          </a:xfrm>
        </p:spPr>
        <p:txBody>
          <a:bodyPr rtlCol="0">
            <a:noAutofit/>
          </a:bodyPr>
          <a:lstStyle/>
          <a:p>
            <a:pPr fontAlgn="auto">
              <a:spcAft>
                <a:spcPts val="0"/>
              </a:spcAft>
              <a:defRPr/>
            </a:pPr>
            <a:r>
              <a:rPr lang="en-US" sz="3600" dirty="0" smtClean="0"/>
              <a:t/>
            </a:r>
            <a:br>
              <a:rPr lang="en-US" sz="3600" dirty="0" smtClean="0"/>
            </a:br>
            <a:r>
              <a:rPr lang="en-US" sz="3600" dirty="0"/>
              <a:t/>
            </a:r>
            <a:br>
              <a:rPr lang="en-US" sz="3600" dirty="0"/>
            </a:br>
            <a:r>
              <a:rPr lang="en-US" sz="3600" dirty="0" smtClean="0"/>
              <a:t>Employability </a:t>
            </a:r>
            <a:r>
              <a:rPr lang="en-US" sz="3600" dirty="0" smtClean="0"/>
              <a:t>skill development gets less emphasis. Why?</a:t>
            </a:r>
            <a:r>
              <a:rPr lang="en-US" sz="2800" dirty="0" smtClean="0"/>
              <a:t/>
            </a:r>
            <a:br>
              <a:rPr lang="en-US" sz="2800" dirty="0" smtClean="0"/>
            </a:br>
            <a:endParaRPr lang="en-US" sz="7200" dirty="0">
              <a:solidFill>
                <a:srgbClr val="3527E5"/>
              </a:solidFill>
            </a:endParaRPr>
          </a:p>
        </p:txBody>
      </p:sp>
      <p:pic>
        <p:nvPicPr>
          <p:cNvPr id="1026" name="Picture 2" descr="C:\Users\user\AppData\Local\Microsoft\Windows\Temporary Internet Files\Content.IE5\0HG4MDPG\MC900441498[1].png"/>
          <p:cNvPicPr>
            <a:picLocks noChangeAspect="1" noChangeArrowheads="1"/>
          </p:cNvPicPr>
          <p:nvPr/>
        </p:nvPicPr>
        <p:blipFill>
          <a:blip r:embed="rId3" cstate="print"/>
          <a:srcRect/>
          <a:stretch>
            <a:fillRect/>
          </a:stretch>
        </p:blipFill>
        <p:spPr bwMode="auto">
          <a:xfrm>
            <a:off x="3131840" y="2667000"/>
            <a:ext cx="2659131" cy="2659131"/>
          </a:xfrm>
          <a:prstGeom prst="rect">
            <a:avLst/>
          </a:prstGeom>
          <a:noFill/>
        </p:spPr>
      </p:pic>
      <p:sp>
        <p:nvSpPr>
          <p:cNvPr id="4" name="ZoneTexte 3"/>
          <p:cNvSpPr txBox="1"/>
          <p:nvPr/>
        </p:nvSpPr>
        <p:spPr>
          <a:xfrm>
            <a:off x="1043608" y="5536251"/>
            <a:ext cx="3096344" cy="276999"/>
          </a:xfrm>
          <a:prstGeom prst="rect">
            <a:avLst/>
          </a:prstGeom>
          <a:noFill/>
        </p:spPr>
        <p:txBody>
          <a:bodyPr wrap="square" rtlCol="0">
            <a:spAutoFit/>
          </a:bodyPr>
          <a:lstStyle/>
          <a:p>
            <a:r>
              <a:rPr lang="en-CA" sz="1200" dirty="0" err="1" smtClean="0"/>
              <a:t>Futureworx</a:t>
            </a:r>
            <a:endParaRPr lang="en-CA" sz="1200" dirty="0"/>
          </a:p>
        </p:txBody>
      </p:sp>
    </p:spTree>
    <p:extLst>
      <p:ext uri="{BB962C8B-B14F-4D97-AF65-F5344CB8AC3E}">
        <p14:creationId xmlns:p14="http://schemas.microsoft.com/office/powerpoint/2010/main" val="2614134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CA" b="1" dirty="0" smtClean="0"/>
              <a:t>Our experience :</a:t>
            </a:r>
          </a:p>
        </p:txBody>
      </p:sp>
      <p:sp>
        <p:nvSpPr>
          <p:cNvPr id="3" name="Content Placeholder 2"/>
          <p:cNvSpPr>
            <a:spLocks noGrp="1"/>
          </p:cNvSpPr>
          <p:nvPr>
            <p:ph idx="1"/>
          </p:nvPr>
        </p:nvSpPr>
        <p:spPr>
          <a:xfrm>
            <a:off x="872067" y="2132856"/>
            <a:ext cx="7408333" cy="3993307"/>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sz="2900" dirty="0" smtClean="0"/>
              <a:t>Lack of a common framework and language </a:t>
            </a:r>
          </a:p>
          <a:p>
            <a:pPr eaLnBrk="1" fontAlgn="auto" hangingPunct="1">
              <a:spcAft>
                <a:spcPts val="0"/>
              </a:spcAft>
              <a:buFont typeface="Arial" panose="020B0604020202020204" pitchFamily="34" charset="0"/>
              <a:buChar char="•"/>
              <a:defRPr/>
            </a:pPr>
            <a:r>
              <a:rPr lang="en-US" sz="2900" dirty="0" smtClean="0"/>
              <a:t>Seen as abstract </a:t>
            </a:r>
            <a:r>
              <a:rPr lang="en-US" sz="2900" dirty="0" smtClean="0"/>
              <a:t>concepts</a:t>
            </a:r>
            <a:endParaRPr lang="en-US" sz="2900" dirty="0" smtClean="0"/>
          </a:p>
          <a:p>
            <a:pPr eaLnBrk="1" fontAlgn="auto" hangingPunct="1">
              <a:spcAft>
                <a:spcPts val="0"/>
              </a:spcAft>
              <a:buFont typeface="Arial" panose="020B0604020202020204" pitchFamily="34" charset="0"/>
              <a:buChar char="•"/>
              <a:defRPr/>
            </a:pPr>
            <a:r>
              <a:rPr lang="en-US" sz="2900" dirty="0" smtClean="0"/>
              <a:t>Belief they are acquired by </a:t>
            </a:r>
            <a:r>
              <a:rPr lang="en-US" sz="2900" dirty="0" smtClean="0"/>
              <a:t>osmosis</a:t>
            </a:r>
            <a:endParaRPr lang="en-US" sz="2900" dirty="0" smtClean="0"/>
          </a:p>
          <a:p>
            <a:pPr eaLnBrk="1" fontAlgn="auto" hangingPunct="1">
              <a:spcAft>
                <a:spcPts val="0"/>
              </a:spcAft>
              <a:buFont typeface="Arial" panose="020B0604020202020204" pitchFamily="34" charset="0"/>
              <a:buChar char="•"/>
              <a:defRPr/>
            </a:pPr>
            <a:r>
              <a:rPr lang="en-US" sz="2900" dirty="0" smtClean="0"/>
              <a:t>Often involve sensitive issues and potentially conflict  </a:t>
            </a:r>
            <a:endParaRPr lang="en-US" sz="2600" dirty="0" smtClean="0"/>
          </a:p>
          <a:p>
            <a:pPr eaLnBrk="1" fontAlgn="auto" hangingPunct="1">
              <a:spcAft>
                <a:spcPts val="0"/>
              </a:spcAft>
              <a:buFont typeface="Arial" panose="020B0604020202020204" pitchFamily="34" charset="0"/>
              <a:buChar char="•"/>
              <a:defRPr/>
            </a:pPr>
            <a:r>
              <a:rPr lang="en-US" sz="2900" dirty="0" smtClean="0"/>
              <a:t>Hard to manage:</a:t>
            </a:r>
          </a:p>
          <a:p>
            <a:pPr lvl="1" eaLnBrk="1" fontAlgn="auto" hangingPunct="1">
              <a:spcAft>
                <a:spcPts val="0"/>
              </a:spcAft>
              <a:buFont typeface="Arial" panose="020B0604020202020204" pitchFamily="34" charset="0"/>
              <a:buChar char="–"/>
              <a:defRPr/>
            </a:pPr>
            <a:r>
              <a:rPr lang="en-US" sz="2600" dirty="0" smtClean="0"/>
              <a:t> Lacking tools for  assessment or tracking progress</a:t>
            </a:r>
          </a:p>
          <a:p>
            <a:pPr lvl="1" eaLnBrk="1" fontAlgn="auto" hangingPunct="1">
              <a:spcAft>
                <a:spcPts val="0"/>
              </a:spcAft>
              <a:buFont typeface="Arial" panose="020B0604020202020204" pitchFamily="34" charset="0"/>
              <a:buChar char="–"/>
              <a:defRPr/>
            </a:pPr>
            <a:r>
              <a:rPr lang="en-US" sz="2600" dirty="0" smtClean="0"/>
              <a:t> Takes time to facilitate change </a:t>
            </a:r>
          </a:p>
          <a:p>
            <a:pPr lvl="1" eaLnBrk="1" fontAlgn="auto" hangingPunct="1">
              <a:spcAft>
                <a:spcPts val="0"/>
              </a:spcAft>
              <a:buFont typeface="Arial" panose="020B0604020202020204" pitchFamily="34" charset="0"/>
              <a:buChar char="–"/>
              <a:defRPr/>
            </a:pPr>
            <a:r>
              <a:rPr lang="en-US" sz="2600" dirty="0" smtClean="0"/>
              <a:t> Requires specific orientation and training in staff</a:t>
            </a:r>
            <a:r>
              <a:rPr lang="en-US" dirty="0" smtClean="0"/>
              <a:t/>
            </a:r>
            <a:br>
              <a:rPr lang="en-US" dirty="0" smtClean="0"/>
            </a:br>
            <a:endParaRPr lang="en-US" dirty="0" smtClean="0"/>
          </a:p>
          <a:p>
            <a:pPr eaLnBrk="1" fontAlgn="auto" hangingPunct="1">
              <a:spcAft>
                <a:spcPts val="0"/>
              </a:spcAft>
              <a:buFont typeface="Arial" panose="020B0604020202020204" pitchFamily="34" charset="0"/>
              <a:buChar char="•"/>
              <a:defRPr/>
            </a:pPr>
            <a:endParaRPr lang="en-US" dirty="0"/>
          </a:p>
        </p:txBody>
      </p:sp>
      <p:sp>
        <p:nvSpPr>
          <p:cNvPr id="4" name="ZoneTexte 3"/>
          <p:cNvSpPr txBox="1"/>
          <p:nvPr/>
        </p:nvSpPr>
        <p:spPr>
          <a:xfrm>
            <a:off x="1019356" y="5949280"/>
            <a:ext cx="3096344" cy="276999"/>
          </a:xfrm>
          <a:prstGeom prst="rect">
            <a:avLst/>
          </a:prstGeom>
          <a:noFill/>
        </p:spPr>
        <p:txBody>
          <a:bodyPr wrap="square" rtlCol="0">
            <a:spAutoFit/>
          </a:bodyPr>
          <a:lstStyle/>
          <a:p>
            <a:r>
              <a:rPr lang="en-CA" sz="1200" dirty="0" err="1" smtClean="0"/>
              <a:t>Futureworx</a:t>
            </a:r>
            <a:endParaRPr lang="en-CA" sz="1200" dirty="0"/>
          </a:p>
        </p:txBody>
      </p:sp>
    </p:spTree>
    <p:extLst>
      <p:ext uri="{BB962C8B-B14F-4D97-AF65-F5344CB8AC3E}">
        <p14:creationId xmlns:p14="http://schemas.microsoft.com/office/powerpoint/2010/main" val="2192471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Ensure employability skills are a focus by:</a:t>
            </a:r>
            <a:endParaRPr lang="en-US" dirty="0"/>
          </a:p>
        </p:txBody>
      </p:sp>
      <p:sp>
        <p:nvSpPr>
          <p:cNvPr id="3" name="Content Placeholder 2"/>
          <p:cNvSpPr>
            <a:spLocks noGrp="1"/>
          </p:cNvSpPr>
          <p:nvPr>
            <p:ph idx="1"/>
          </p:nvPr>
        </p:nvSpPr>
        <p:spPr/>
        <p:txBody>
          <a:bodyPr/>
          <a:lstStyle/>
          <a:p>
            <a:r>
              <a:rPr lang="en-US" dirty="0" smtClean="0"/>
              <a:t>Providing a clear framework of employability skill definitions and expectations</a:t>
            </a:r>
          </a:p>
          <a:p>
            <a:r>
              <a:rPr lang="en-US" dirty="0" smtClean="0"/>
              <a:t>Creating an environment in which action on employability skills is seen as an obligation</a:t>
            </a:r>
            <a:endParaRPr lang="en-US" dirty="0" smtClean="0">
              <a:solidFill>
                <a:srgbClr val="FF0000"/>
              </a:solidFill>
            </a:endParaRPr>
          </a:p>
          <a:p>
            <a:r>
              <a:rPr lang="en-US" dirty="0" smtClean="0"/>
              <a:t>Providing tools to support action and assessment in a respectful, consistent manner</a:t>
            </a:r>
          </a:p>
          <a:p>
            <a:r>
              <a:rPr lang="en-US" dirty="0" smtClean="0"/>
              <a:t>Providing training to help people understand the tools and the methods.</a:t>
            </a:r>
            <a:endParaRPr lang="en-US" dirty="0"/>
          </a:p>
        </p:txBody>
      </p:sp>
    </p:spTree>
    <p:extLst>
      <p:ext uri="{BB962C8B-B14F-4D97-AF65-F5344CB8AC3E}">
        <p14:creationId xmlns:p14="http://schemas.microsoft.com/office/powerpoint/2010/main" val="3098059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132856"/>
            <a:ext cx="7408333" cy="3993307"/>
          </a:xfrm>
        </p:spPr>
        <p:txBody>
          <a:bodyPr>
            <a:normAutofit/>
          </a:bodyPr>
          <a:lstStyle/>
          <a:p>
            <a:r>
              <a:rPr lang="en-CA" sz="3200" dirty="0" smtClean="0"/>
              <a:t>The success of the participants will be </a:t>
            </a:r>
            <a:r>
              <a:rPr lang="en-CA" sz="3200" dirty="0"/>
              <a:t>evaluated by their ability to complete specific tasks associated to the customer service field. (Ex. Writing a </a:t>
            </a:r>
            <a:r>
              <a:rPr lang="en-CA" sz="3200" dirty="0" smtClean="0"/>
              <a:t>receipt, answering the phone and placing a client on hold, sending and receiving e-mail…).</a:t>
            </a:r>
            <a:endParaRPr lang="en-CA" sz="3200" dirty="0"/>
          </a:p>
        </p:txBody>
      </p:sp>
      <p:sp>
        <p:nvSpPr>
          <p:cNvPr id="3" name="Titre 2"/>
          <p:cNvSpPr>
            <a:spLocks noGrp="1"/>
          </p:cNvSpPr>
          <p:nvPr>
            <p:ph type="title"/>
          </p:nvPr>
        </p:nvSpPr>
        <p:spPr/>
        <p:txBody>
          <a:bodyPr/>
          <a:lstStyle/>
          <a:p>
            <a:r>
              <a:rPr lang="en-CA" dirty="0" smtClean="0"/>
              <a:t>Competency Assessment</a:t>
            </a:r>
            <a:endParaRPr lang="en-CA" dirty="0"/>
          </a:p>
        </p:txBody>
      </p:sp>
    </p:spTree>
    <p:extLst>
      <p:ext uri="{BB962C8B-B14F-4D97-AF65-F5344CB8AC3E}">
        <p14:creationId xmlns:p14="http://schemas.microsoft.com/office/powerpoint/2010/main" val="37948257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CA" dirty="0" smtClean="0"/>
              <a:t>Phase 3</a:t>
            </a:r>
            <a:endParaRPr lang="en-CA"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717328"/>
            <a:ext cx="6984776" cy="467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984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CA" dirty="0" smtClean="0"/>
              <a:t>Service Points</a:t>
            </a:r>
            <a:endParaRPr lang="en-CA" dirty="0"/>
          </a:p>
        </p:txBody>
      </p:sp>
      <p:pic>
        <p:nvPicPr>
          <p:cNvPr id="2050" name="Picture 2" descr="C:\Users\Alpha\Pictures\cartes\Map[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844824"/>
            <a:ext cx="6336704" cy="439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342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204864"/>
            <a:ext cx="7408333" cy="3921299"/>
          </a:xfrm>
        </p:spPr>
        <p:txBody>
          <a:bodyPr>
            <a:normAutofit/>
          </a:bodyPr>
          <a:lstStyle/>
          <a:p>
            <a:pPr lvl="1"/>
            <a:r>
              <a:rPr lang="en-CA" sz="2400" dirty="0" smtClean="0"/>
              <a:t>DCS			</a:t>
            </a:r>
          </a:p>
          <a:p>
            <a:pPr lvl="1"/>
            <a:r>
              <a:rPr lang="en-CA" sz="2400" dirty="0" err="1"/>
              <a:t>Université</a:t>
            </a:r>
            <a:r>
              <a:rPr lang="en-CA" sz="2400" dirty="0"/>
              <a:t> </a:t>
            </a:r>
            <a:r>
              <a:rPr lang="en-CA" sz="2400" dirty="0" smtClean="0"/>
              <a:t>Sainte-Anne	</a:t>
            </a:r>
            <a:endParaRPr lang="en-CA" sz="2400" dirty="0"/>
          </a:p>
          <a:p>
            <a:pPr lvl="1"/>
            <a:r>
              <a:rPr lang="en-CA" sz="2400" dirty="0" smtClean="0"/>
              <a:t>CRC’s			</a:t>
            </a:r>
          </a:p>
          <a:p>
            <a:pPr lvl="1"/>
            <a:r>
              <a:rPr lang="en-CA" sz="2400" dirty="0"/>
              <a:t>WNIES</a:t>
            </a:r>
          </a:p>
          <a:p>
            <a:pPr lvl="1"/>
            <a:r>
              <a:rPr lang="en-CA" sz="2400" dirty="0" smtClean="0"/>
              <a:t>Community forums</a:t>
            </a:r>
          </a:p>
          <a:p>
            <a:pPr lvl="1"/>
            <a:r>
              <a:rPr lang="en-CA" sz="2400" dirty="0" smtClean="0"/>
              <a:t>School boards</a:t>
            </a:r>
          </a:p>
          <a:p>
            <a:pPr lvl="1"/>
            <a:r>
              <a:rPr lang="en-CA" sz="2400" dirty="0" smtClean="0"/>
              <a:t>Women’s centres/groups</a:t>
            </a:r>
          </a:p>
          <a:p>
            <a:pPr lvl="1"/>
            <a:r>
              <a:rPr lang="en-CA" sz="2400" dirty="0"/>
              <a:t>Adult Learning Centres</a:t>
            </a:r>
            <a:endParaRPr lang="en-CA" sz="2400" dirty="0" smtClean="0"/>
          </a:p>
          <a:p>
            <a:pPr lvl="1"/>
            <a:endParaRPr lang="en-CA" dirty="0" smtClean="0"/>
          </a:p>
          <a:p>
            <a:pPr lvl="1"/>
            <a:endParaRPr lang="en-CA" dirty="0"/>
          </a:p>
        </p:txBody>
      </p:sp>
      <p:sp>
        <p:nvSpPr>
          <p:cNvPr id="3" name="Titre 2"/>
          <p:cNvSpPr>
            <a:spLocks noGrp="1"/>
          </p:cNvSpPr>
          <p:nvPr>
            <p:ph type="title"/>
          </p:nvPr>
        </p:nvSpPr>
        <p:spPr/>
        <p:txBody>
          <a:bodyPr>
            <a:normAutofit/>
          </a:bodyPr>
          <a:lstStyle/>
          <a:p>
            <a:r>
              <a:rPr lang="en-CA" dirty="0" smtClean="0"/>
              <a:t>Participant </a:t>
            </a:r>
            <a:r>
              <a:rPr lang="en-CA" dirty="0" err="1" smtClean="0"/>
              <a:t>Recrutement</a:t>
            </a:r>
            <a:endParaRPr lang="en-CA" dirty="0"/>
          </a:p>
        </p:txBody>
      </p:sp>
    </p:spTree>
    <p:extLst>
      <p:ext uri="{BB962C8B-B14F-4D97-AF65-F5344CB8AC3E}">
        <p14:creationId xmlns:p14="http://schemas.microsoft.com/office/powerpoint/2010/main" val="17910449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CA" dirty="0"/>
          </a:p>
          <a:p>
            <a:endParaRPr lang="en-CA" dirty="0"/>
          </a:p>
        </p:txBody>
      </p:sp>
      <p:sp>
        <p:nvSpPr>
          <p:cNvPr id="3" name="Titre 2"/>
          <p:cNvSpPr>
            <a:spLocks noGrp="1"/>
          </p:cNvSpPr>
          <p:nvPr>
            <p:ph type="title"/>
          </p:nvPr>
        </p:nvSpPr>
        <p:spPr/>
        <p:txBody>
          <a:bodyPr/>
          <a:lstStyle/>
          <a:p>
            <a:r>
              <a:rPr lang="en-CA" dirty="0" smtClean="0"/>
              <a:t>Pilot Project</a:t>
            </a:r>
            <a:endParaRPr lang="en-CA"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420888"/>
            <a:ext cx="6984776" cy="410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4247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CA" sz="3200" dirty="0" smtClean="0"/>
              <a:t>Start date: October 28</a:t>
            </a:r>
            <a:r>
              <a:rPr lang="en-CA" sz="3200" baseline="30000" dirty="0" smtClean="0"/>
              <a:t>th</a:t>
            </a:r>
            <a:r>
              <a:rPr lang="en-CA" sz="3200" dirty="0" smtClean="0"/>
              <a:t>, 2013</a:t>
            </a:r>
          </a:p>
          <a:p>
            <a:r>
              <a:rPr lang="en-CA" sz="3200" dirty="0" smtClean="0"/>
              <a:t>End date: May 1</a:t>
            </a:r>
            <a:r>
              <a:rPr lang="en-CA" sz="3200" baseline="30000" dirty="0" smtClean="0"/>
              <a:t>st</a:t>
            </a:r>
            <a:r>
              <a:rPr lang="en-CA" sz="3200" dirty="0" smtClean="0"/>
              <a:t> , 2014</a:t>
            </a:r>
          </a:p>
          <a:p>
            <a:r>
              <a:rPr lang="en-CA" sz="3200" dirty="0" smtClean="0"/>
              <a:t>18 weeks class time</a:t>
            </a:r>
          </a:p>
          <a:p>
            <a:r>
              <a:rPr lang="en-CA" sz="3200" dirty="0" smtClean="0"/>
              <a:t>5 weeks work placement</a:t>
            </a:r>
          </a:p>
          <a:p>
            <a:endParaRPr lang="en-CA" dirty="0"/>
          </a:p>
        </p:txBody>
      </p:sp>
      <p:sp>
        <p:nvSpPr>
          <p:cNvPr id="3" name="Titre 2"/>
          <p:cNvSpPr>
            <a:spLocks noGrp="1"/>
          </p:cNvSpPr>
          <p:nvPr>
            <p:ph type="title"/>
          </p:nvPr>
        </p:nvSpPr>
        <p:spPr/>
        <p:txBody>
          <a:bodyPr/>
          <a:lstStyle/>
          <a:p>
            <a:r>
              <a:rPr lang="en-CA" dirty="0" smtClean="0"/>
              <a:t>Time frame</a:t>
            </a:r>
            <a:endParaRPr lang="en-CA" dirty="0"/>
          </a:p>
        </p:txBody>
      </p:sp>
    </p:spTree>
    <p:extLst>
      <p:ext uri="{BB962C8B-B14F-4D97-AF65-F5344CB8AC3E}">
        <p14:creationId xmlns:p14="http://schemas.microsoft.com/office/powerpoint/2010/main" val="16373813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276872"/>
            <a:ext cx="7408333" cy="3849291"/>
          </a:xfrm>
        </p:spPr>
        <p:txBody>
          <a:bodyPr/>
          <a:lstStyle/>
          <a:p>
            <a:r>
              <a:rPr lang="en-CA" sz="3200" dirty="0" smtClean="0"/>
              <a:t>9 intakes</a:t>
            </a:r>
          </a:p>
          <a:p>
            <a:r>
              <a:rPr lang="en-CA" sz="3200" dirty="0" smtClean="0"/>
              <a:t>1 decided against enrolling</a:t>
            </a:r>
          </a:p>
          <a:p>
            <a:r>
              <a:rPr lang="en-CA" sz="3200" dirty="0" smtClean="0"/>
              <a:t>2 were not accepted in the program</a:t>
            </a:r>
          </a:p>
          <a:p>
            <a:r>
              <a:rPr lang="en-CA" sz="3200" dirty="0" smtClean="0"/>
              <a:t>6 were registered to start in October</a:t>
            </a:r>
          </a:p>
          <a:p>
            <a:r>
              <a:rPr lang="en-CA" sz="3200" dirty="0" smtClean="0"/>
              <a:t>3 showed up</a:t>
            </a:r>
          </a:p>
          <a:p>
            <a:pPr marL="0" indent="0">
              <a:buNone/>
            </a:pPr>
            <a:endParaRPr lang="en-CA" dirty="0"/>
          </a:p>
        </p:txBody>
      </p:sp>
      <p:sp>
        <p:nvSpPr>
          <p:cNvPr id="3" name="Titre 2"/>
          <p:cNvSpPr>
            <a:spLocks noGrp="1"/>
          </p:cNvSpPr>
          <p:nvPr>
            <p:ph type="title"/>
          </p:nvPr>
        </p:nvSpPr>
        <p:spPr/>
        <p:txBody>
          <a:bodyPr/>
          <a:lstStyle/>
          <a:p>
            <a:r>
              <a:rPr lang="en-CA" dirty="0" smtClean="0"/>
              <a:t>Participants</a:t>
            </a:r>
            <a:endParaRPr lang="en-CA" dirty="0"/>
          </a:p>
        </p:txBody>
      </p:sp>
    </p:spTree>
    <p:extLst>
      <p:ext uri="{BB962C8B-B14F-4D97-AF65-F5344CB8AC3E}">
        <p14:creationId xmlns:p14="http://schemas.microsoft.com/office/powerpoint/2010/main" val="24473876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564904"/>
            <a:ext cx="7408333" cy="3561259"/>
          </a:xfrm>
        </p:spPr>
        <p:txBody>
          <a:bodyPr>
            <a:normAutofit/>
          </a:bodyPr>
          <a:lstStyle/>
          <a:p>
            <a:pPr marL="0" indent="0">
              <a:buNone/>
            </a:pPr>
            <a:r>
              <a:rPr lang="en-CA" sz="3600" dirty="0" smtClean="0"/>
              <a:t>December 2013 we proposed the possibility of recruiting more participants in an effort to increase our numbers</a:t>
            </a:r>
            <a:r>
              <a:rPr lang="en-CA" sz="3600" dirty="0" smtClean="0"/>
              <a:t>.</a:t>
            </a:r>
            <a:endParaRPr lang="en-CA" sz="3600" dirty="0" smtClean="0"/>
          </a:p>
        </p:txBody>
      </p:sp>
      <p:sp>
        <p:nvSpPr>
          <p:cNvPr id="3" name="Titre 2"/>
          <p:cNvSpPr>
            <a:spLocks noGrp="1"/>
          </p:cNvSpPr>
          <p:nvPr>
            <p:ph type="title"/>
          </p:nvPr>
        </p:nvSpPr>
        <p:spPr/>
        <p:txBody>
          <a:bodyPr/>
          <a:lstStyle/>
          <a:p>
            <a:r>
              <a:rPr lang="en-CA" dirty="0" err="1" smtClean="0"/>
              <a:t>Recrutement</a:t>
            </a:r>
            <a:r>
              <a:rPr lang="en-CA" dirty="0" smtClean="0"/>
              <a:t> - round 2</a:t>
            </a:r>
            <a:endParaRPr lang="en-CA" dirty="0"/>
          </a:p>
        </p:txBody>
      </p:sp>
    </p:spTree>
    <p:extLst>
      <p:ext uri="{BB962C8B-B14F-4D97-AF65-F5344CB8AC3E}">
        <p14:creationId xmlns:p14="http://schemas.microsoft.com/office/powerpoint/2010/main" val="40801969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CA" sz="2800" dirty="0" smtClean="0"/>
              <a:t>Each block is independent of the other.</a:t>
            </a:r>
          </a:p>
          <a:p>
            <a:r>
              <a:rPr lang="en-CA" sz="2800" dirty="0" smtClean="0"/>
              <a:t>Both blocks must be completed in order to receive the completion certificate.</a:t>
            </a:r>
          </a:p>
          <a:p>
            <a:r>
              <a:rPr lang="en-CA" sz="2800" dirty="0" smtClean="0"/>
              <a:t>Entry is possible at Block A and Block B.</a:t>
            </a:r>
          </a:p>
          <a:p>
            <a:r>
              <a:rPr lang="en-CA" sz="2800" dirty="0" smtClean="0"/>
              <a:t>A one week catch up is required between Block A and Block B.</a:t>
            </a:r>
          </a:p>
        </p:txBody>
      </p:sp>
      <p:sp>
        <p:nvSpPr>
          <p:cNvPr id="3" name="Titre 2"/>
          <p:cNvSpPr>
            <a:spLocks noGrp="1"/>
          </p:cNvSpPr>
          <p:nvPr>
            <p:ph type="title"/>
          </p:nvPr>
        </p:nvSpPr>
        <p:spPr/>
        <p:txBody>
          <a:bodyPr/>
          <a:lstStyle/>
          <a:p>
            <a:r>
              <a:rPr lang="en-CA" dirty="0" smtClean="0"/>
              <a:t>Block A / Block B</a:t>
            </a:r>
            <a:endParaRPr lang="en-CA" dirty="0"/>
          </a:p>
        </p:txBody>
      </p:sp>
    </p:spTree>
    <p:extLst>
      <p:ext uri="{BB962C8B-B14F-4D97-AF65-F5344CB8AC3E}">
        <p14:creationId xmlns:p14="http://schemas.microsoft.com/office/powerpoint/2010/main" val="27978013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9592" y="2060848"/>
            <a:ext cx="7408333" cy="4098768"/>
          </a:xfrm>
        </p:spPr>
        <p:txBody>
          <a:bodyPr>
            <a:noAutofit/>
          </a:bodyPr>
          <a:lstStyle/>
          <a:p>
            <a:r>
              <a:rPr lang="en-CA" sz="2800" dirty="0" smtClean="0"/>
              <a:t>3 part time staff share the teaching responsibilities.</a:t>
            </a:r>
          </a:p>
          <a:p>
            <a:r>
              <a:rPr lang="en-CA" sz="2800" dirty="0" smtClean="0"/>
              <a:t>They collaborate to offer complimentary activities that can be evaluated on many levels.</a:t>
            </a:r>
          </a:p>
          <a:p>
            <a:r>
              <a:rPr lang="en-CA" sz="2800" dirty="0" smtClean="0"/>
              <a:t>Ex. </a:t>
            </a:r>
            <a:r>
              <a:rPr lang="en-CA" sz="2800" dirty="0"/>
              <a:t> </a:t>
            </a:r>
            <a:r>
              <a:rPr lang="en-CA" sz="2800" dirty="0" smtClean="0"/>
              <a:t>Take a call and find information in a database.</a:t>
            </a:r>
          </a:p>
          <a:p>
            <a:pPr marL="0" indent="0">
              <a:buNone/>
            </a:pPr>
            <a:r>
              <a:rPr lang="en-CA" sz="2800" dirty="0" smtClean="0"/>
              <a:t>We can evaluate the technical skills (phone and          computer) as well as the generic skills (courteous, attitude) all in the same activity.</a:t>
            </a:r>
          </a:p>
        </p:txBody>
      </p:sp>
      <p:sp>
        <p:nvSpPr>
          <p:cNvPr id="3" name="Titre 2"/>
          <p:cNvSpPr>
            <a:spLocks noGrp="1"/>
          </p:cNvSpPr>
          <p:nvPr>
            <p:ph type="title"/>
          </p:nvPr>
        </p:nvSpPr>
        <p:spPr/>
        <p:txBody>
          <a:bodyPr/>
          <a:lstStyle/>
          <a:p>
            <a:r>
              <a:rPr lang="en-CA" dirty="0" smtClean="0"/>
              <a:t>Staff</a:t>
            </a:r>
            <a:endParaRPr lang="en-CA" dirty="0"/>
          </a:p>
        </p:txBody>
      </p:sp>
    </p:spTree>
    <p:extLst>
      <p:ext uri="{BB962C8B-B14F-4D97-AF65-F5344CB8AC3E}">
        <p14:creationId xmlns:p14="http://schemas.microsoft.com/office/powerpoint/2010/main" val="39470769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CA" sz="2800" dirty="0" smtClean="0"/>
              <a:t>Provided guidance in curriculum development </a:t>
            </a:r>
          </a:p>
          <a:p>
            <a:r>
              <a:rPr lang="en-CA" sz="2800" dirty="0" smtClean="0"/>
              <a:t>Validated the curriculum framework</a:t>
            </a:r>
          </a:p>
          <a:p>
            <a:r>
              <a:rPr lang="en-CA" sz="2800" dirty="0" smtClean="0"/>
              <a:t>Took students for work placements</a:t>
            </a:r>
          </a:p>
          <a:p>
            <a:r>
              <a:rPr lang="en-CA" sz="2800" dirty="0" smtClean="0"/>
              <a:t>Presented information sessions to the class (What are employers looking for in an employee? What skills are necessary/important in the workplace?)</a:t>
            </a:r>
          </a:p>
          <a:p>
            <a:pPr marL="0" indent="0">
              <a:buNone/>
            </a:pPr>
            <a:endParaRPr lang="en-CA" dirty="0"/>
          </a:p>
        </p:txBody>
      </p:sp>
      <p:sp>
        <p:nvSpPr>
          <p:cNvPr id="3" name="Titre 2"/>
          <p:cNvSpPr>
            <a:spLocks noGrp="1"/>
          </p:cNvSpPr>
          <p:nvPr>
            <p:ph type="title"/>
          </p:nvPr>
        </p:nvSpPr>
        <p:spPr/>
        <p:txBody>
          <a:bodyPr/>
          <a:lstStyle/>
          <a:p>
            <a:r>
              <a:rPr lang="en-CA" dirty="0" smtClean="0"/>
              <a:t>Employers</a:t>
            </a:r>
            <a:endParaRPr lang="en-CA" dirty="0"/>
          </a:p>
        </p:txBody>
      </p:sp>
    </p:spTree>
    <p:extLst>
      <p:ext uri="{BB962C8B-B14F-4D97-AF65-F5344CB8AC3E}">
        <p14:creationId xmlns:p14="http://schemas.microsoft.com/office/powerpoint/2010/main" val="419373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CA" sz="3200" dirty="0" smtClean="0"/>
              <a:t>2 week observation placement </a:t>
            </a:r>
          </a:p>
          <a:p>
            <a:pPr marL="0" indent="0">
              <a:buNone/>
            </a:pPr>
            <a:endParaRPr lang="en-CA" sz="3200" dirty="0" smtClean="0"/>
          </a:p>
          <a:p>
            <a:r>
              <a:rPr lang="en-CA" sz="3200" dirty="0" smtClean="0"/>
              <a:t>3 week integration placement (Final Exam)</a:t>
            </a:r>
            <a:endParaRPr lang="en-CA" sz="3200" dirty="0"/>
          </a:p>
        </p:txBody>
      </p:sp>
      <p:sp>
        <p:nvSpPr>
          <p:cNvPr id="3" name="Titre 2"/>
          <p:cNvSpPr>
            <a:spLocks noGrp="1"/>
          </p:cNvSpPr>
          <p:nvPr>
            <p:ph type="title"/>
          </p:nvPr>
        </p:nvSpPr>
        <p:spPr/>
        <p:txBody>
          <a:bodyPr/>
          <a:lstStyle/>
          <a:p>
            <a:r>
              <a:rPr lang="en-CA" dirty="0" smtClean="0"/>
              <a:t>Work placements</a:t>
            </a:r>
            <a:endParaRPr lang="en-CA" dirty="0"/>
          </a:p>
        </p:txBody>
      </p:sp>
    </p:spTree>
    <p:extLst>
      <p:ext uri="{BB962C8B-B14F-4D97-AF65-F5344CB8AC3E}">
        <p14:creationId xmlns:p14="http://schemas.microsoft.com/office/powerpoint/2010/main" val="41101268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CA" sz="3600" dirty="0" smtClean="0"/>
              <a:t>Evaluation</a:t>
            </a:r>
          </a:p>
          <a:p>
            <a:r>
              <a:rPr lang="en-CA" sz="3600" dirty="0" smtClean="0"/>
              <a:t>Funding</a:t>
            </a:r>
          </a:p>
          <a:p>
            <a:r>
              <a:rPr lang="en-CA" sz="3600" dirty="0" err="1" smtClean="0"/>
              <a:t>Recrutement</a:t>
            </a:r>
            <a:endParaRPr lang="en-CA" sz="3600" dirty="0" smtClean="0"/>
          </a:p>
          <a:p>
            <a:r>
              <a:rPr lang="en-CA" sz="3600" dirty="0" smtClean="0"/>
              <a:t>New partners</a:t>
            </a:r>
          </a:p>
          <a:p>
            <a:endParaRPr lang="en-CA" dirty="0"/>
          </a:p>
        </p:txBody>
      </p:sp>
      <p:sp>
        <p:nvSpPr>
          <p:cNvPr id="3" name="Titre 2"/>
          <p:cNvSpPr>
            <a:spLocks noGrp="1"/>
          </p:cNvSpPr>
          <p:nvPr>
            <p:ph type="title"/>
          </p:nvPr>
        </p:nvSpPr>
        <p:spPr/>
        <p:txBody>
          <a:bodyPr/>
          <a:lstStyle/>
          <a:p>
            <a:r>
              <a:rPr lang="en-CA" dirty="0" smtClean="0"/>
              <a:t>What’s next?</a:t>
            </a:r>
            <a:endParaRPr lang="en-CA"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204864"/>
            <a:ext cx="5036818" cy="382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16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CA" dirty="0" smtClean="0"/>
              <a:t>As the </a:t>
            </a:r>
            <a:r>
              <a:rPr lang="en-CA" dirty="0" smtClean="0"/>
              <a:t>provincial government’s </a:t>
            </a:r>
            <a:r>
              <a:rPr lang="en-CA" dirty="0" smtClean="0"/>
              <a:t>focus shifted towards employment we also began our journey towards developing programming to answer to the objectives of the government as well as the needs of adults with  barriers to employment.  </a:t>
            </a:r>
            <a:endParaRPr lang="en-CA" dirty="0"/>
          </a:p>
        </p:txBody>
      </p:sp>
      <p:sp>
        <p:nvSpPr>
          <p:cNvPr id="3" name="Titre 2"/>
          <p:cNvSpPr>
            <a:spLocks noGrp="1"/>
          </p:cNvSpPr>
          <p:nvPr>
            <p:ph type="title"/>
          </p:nvPr>
        </p:nvSpPr>
        <p:spPr/>
        <p:txBody>
          <a:bodyPr/>
          <a:lstStyle/>
          <a:p>
            <a:r>
              <a:rPr lang="en-CA" dirty="0" smtClean="0"/>
              <a:t>LMA and Jobs Here Strategy</a:t>
            </a:r>
            <a:endParaRPr lang="en-CA" dirty="0"/>
          </a:p>
        </p:txBody>
      </p:sp>
    </p:spTree>
    <p:extLst>
      <p:ext uri="{BB962C8B-B14F-4D97-AF65-F5344CB8AC3E}">
        <p14:creationId xmlns:p14="http://schemas.microsoft.com/office/powerpoint/2010/main" val="7539362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normAutofit/>
          </a:bodyPr>
          <a:lstStyle/>
          <a:p>
            <a:pPr marL="0" indent="0" algn="ctr">
              <a:buNone/>
            </a:pPr>
            <a:r>
              <a:rPr lang="fr-CA" sz="4400" dirty="0" smtClean="0"/>
              <a:t>Questions / </a:t>
            </a:r>
            <a:r>
              <a:rPr lang="fr-CA" sz="4400" dirty="0" err="1"/>
              <a:t>C</a:t>
            </a:r>
            <a:r>
              <a:rPr lang="fr-CA" sz="4400" dirty="0" err="1" smtClean="0"/>
              <a:t>omments</a:t>
            </a:r>
            <a:endParaRPr lang="fr-CA" sz="4400" dirty="0"/>
          </a:p>
        </p:txBody>
      </p:sp>
    </p:spTree>
    <p:extLst>
      <p:ext uri="{BB962C8B-B14F-4D97-AF65-F5344CB8AC3E}">
        <p14:creationId xmlns:p14="http://schemas.microsoft.com/office/powerpoint/2010/main" val="7708408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872067" y="1628800"/>
            <a:ext cx="7408333" cy="4497363"/>
          </a:xfrm>
        </p:spPr>
        <p:txBody>
          <a:bodyPr>
            <a:normAutofit/>
          </a:bodyPr>
          <a:lstStyle/>
          <a:p>
            <a:pPr>
              <a:buNone/>
            </a:pPr>
            <a:endParaRPr lang="fr-CA" sz="2000" dirty="0" smtClean="0"/>
          </a:p>
          <a:p>
            <a:endParaRPr lang="fr-CA" sz="2000" dirty="0" smtClean="0"/>
          </a:p>
          <a:p>
            <a:endParaRPr lang="fr-CA" sz="2000" dirty="0" smtClean="0"/>
          </a:p>
          <a:p>
            <a:endParaRPr lang="fr-CA" dirty="0"/>
          </a:p>
        </p:txBody>
      </p:sp>
      <p:sp>
        <p:nvSpPr>
          <p:cNvPr id="2" name="Titre 1"/>
          <p:cNvSpPr>
            <a:spLocks noGrp="1"/>
          </p:cNvSpPr>
          <p:nvPr>
            <p:ph type="title"/>
            <p:custDataLst>
              <p:tags r:id="rId2"/>
            </p:custDataLst>
          </p:nvPr>
        </p:nvSpPr>
        <p:spPr>
          <a:xfrm>
            <a:off x="457200" y="338328"/>
            <a:ext cx="8229600" cy="3018664"/>
          </a:xfrm>
        </p:spPr>
        <p:txBody>
          <a:bodyPr>
            <a:normAutofit fontScale="90000"/>
          </a:bodyPr>
          <a:lstStyle/>
          <a:p>
            <a:r>
              <a:rPr lang="fr-CA" sz="8000" dirty="0" smtClean="0">
                <a:solidFill>
                  <a:schemeClr val="accent1">
                    <a:lumMod val="50000"/>
                  </a:schemeClr>
                </a:solidFill>
              </a:rPr>
              <a:t/>
            </a:r>
            <a:br>
              <a:rPr lang="fr-CA" sz="8000" dirty="0" smtClean="0">
                <a:solidFill>
                  <a:schemeClr val="accent1">
                    <a:lumMod val="50000"/>
                  </a:schemeClr>
                </a:solidFill>
              </a:rPr>
            </a:br>
            <a:r>
              <a:rPr lang="fr-CA" sz="8000" dirty="0" smtClean="0">
                <a:solidFill>
                  <a:schemeClr val="accent1">
                    <a:lumMod val="50000"/>
                  </a:schemeClr>
                </a:solidFill>
              </a:rPr>
              <a:t>Merci</a:t>
            </a:r>
            <a:br>
              <a:rPr lang="fr-CA" sz="8000" dirty="0" smtClean="0">
                <a:solidFill>
                  <a:schemeClr val="accent1">
                    <a:lumMod val="50000"/>
                  </a:schemeClr>
                </a:solidFill>
              </a:rPr>
            </a:br>
            <a:r>
              <a:rPr lang="fr-CA" sz="8000" dirty="0" smtClean="0">
                <a:solidFill>
                  <a:schemeClr val="accent1">
                    <a:lumMod val="50000"/>
                  </a:schemeClr>
                </a:solidFill>
                <a:sym typeface="Wingdings" pitchFamily="2" charset="2"/>
              </a:rPr>
              <a:t></a:t>
            </a:r>
            <a:br>
              <a:rPr lang="fr-CA" sz="8000" dirty="0" smtClean="0">
                <a:solidFill>
                  <a:schemeClr val="accent1">
                    <a:lumMod val="50000"/>
                  </a:schemeClr>
                </a:solidFill>
                <a:sym typeface="Wingdings" pitchFamily="2" charset="2"/>
              </a:rPr>
            </a:br>
            <a:r>
              <a:rPr lang="fr-CA" sz="2700" dirty="0" smtClean="0">
                <a:solidFill>
                  <a:schemeClr val="accent1">
                    <a:lumMod val="50000"/>
                  </a:schemeClr>
                </a:solidFill>
                <a:sym typeface="Wingdings" pitchFamily="2" charset="2"/>
              </a:rPr>
              <a:t>Ghislaine d’</a:t>
            </a:r>
            <a:r>
              <a:rPr lang="fr-CA" sz="2700" dirty="0" err="1" smtClean="0">
                <a:solidFill>
                  <a:schemeClr val="accent1">
                    <a:lumMod val="50000"/>
                  </a:schemeClr>
                </a:solidFill>
                <a:sym typeface="Wingdings" pitchFamily="2" charset="2"/>
              </a:rPr>
              <a:t>Eon</a:t>
            </a:r>
            <a:r>
              <a:rPr lang="fr-CA" sz="2700" dirty="0" smtClean="0">
                <a:solidFill>
                  <a:schemeClr val="accent1">
                    <a:lumMod val="50000"/>
                  </a:schemeClr>
                </a:solidFill>
                <a:sym typeface="Wingdings" pitchFamily="2" charset="2"/>
              </a:rPr>
              <a:t/>
            </a:r>
            <a:br>
              <a:rPr lang="fr-CA" sz="2700" dirty="0" smtClean="0">
                <a:solidFill>
                  <a:schemeClr val="accent1">
                    <a:lumMod val="50000"/>
                  </a:schemeClr>
                </a:solidFill>
                <a:sym typeface="Wingdings" pitchFamily="2" charset="2"/>
              </a:rPr>
            </a:br>
            <a:r>
              <a:rPr lang="fr-CA" sz="2700" dirty="0" smtClean="0">
                <a:solidFill>
                  <a:schemeClr val="accent1">
                    <a:lumMod val="50000"/>
                  </a:schemeClr>
                </a:solidFill>
                <a:sym typeface="Wingdings" pitchFamily="2" charset="2"/>
              </a:rPr>
              <a:t>Directrice générale </a:t>
            </a:r>
            <a:br>
              <a:rPr lang="fr-CA" sz="2700" dirty="0" smtClean="0">
                <a:solidFill>
                  <a:schemeClr val="accent1">
                    <a:lumMod val="50000"/>
                  </a:schemeClr>
                </a:solidFill>
                <a:sym typeface="Wingdings" pitchFamily="2" charset="2"/>
              </a:rPr>
            </a:br>
            <a:r>
              <a:rPr lang="fr-CA" sz="2700" dirty="0" smtClean="0">
                <a:solidFill>
                  <a:schemeClr val="accent1">
                    <a:lumMod val="50000"/>
                  </a:schemeClr>
                </a:solidFill>
                <a:sym typeface="Wingdings" pitchFamily="2" charset="2"/>
              </a:rPr>
              <a:t>L’Équipe d’alphabétisation-Nouvelle-Écosse</a:t>
            </a:r>
            <a:br>
              <a:rPr lang="fr-CA" sz="2700" dirty="0" smtClean="0">
                <a:solidFill>
                  <a:schemeClr val="accent1">
                    <a:lumMod val="50000"/>
                  </a:schemeClr>
                </a:solidFill>
                <a:sym typeface="Wingdings" pitchFamily="2" charset="2"/>
              </a:rPr>
            </a:br>
            <a:r>
              <a:rPr lang="fr-CA" sz="2700" dirty="0" smtClean="0">
                <a:solidFill>
                  <a:schemeClr val="accent1">
                    <a:lumMod val="50000"/>
                  </a:schemeClr>
                </a:solidFill>
                <a:sym typeface="Wingdings" pitchFamily="2" charset="2"/>
                <a:hlinkClick r:id="rId8"/>
              </a:rPr>
              <a:t>coordination.eane@nald.ca</a:t>
            </a:r>
            <a:r>
              <a:rPr lang="fr-CA" sz="2700" dirty="0" smtClean="0">
                <a:solidFill>
                  <a:schemeClr val="accent1">
                    <a:lumMod val="50000"/>
                  </a:schemeClr>
                </a:solidFill>
                <a:sym typeface="Wingdings" pitchFamily="2" charset="2"/>
              </a:rPr>
              <a:t/>
            </a:r>
            <a:br>
              <a:rPr lang="fr-CA" sz="2700" dirty="0" smtClean="0">
                <a:solidFill>
                  <a:schemeClr val="accent1">
                    <a:lumMod val="50000"/>
                  </a:schemeClr>
                </a:solidFill>
                <a:sym typeface="Wingdings" pitchFamily="2" charset="2"/>
              </a:rPr>
            </a:br>
            <a:r>
              <a:rPr lang="fr-CA" sz="2700" dirty="0" smtClean="0">
                <a:solidFill>
                  <a:schemeClr val="accent1">
                    <a:lumMod val="50000"/>
                  </a:schemeClr>
                </a:solidFill>
                <a:sym typeface="Wingdings" pitchFamily="2" charset="2"/>
              </a:rPr>
              <a:t>902-648-0501</a:t>
            </a:r>
            <a:endParaRPr lang="fr-CA" sz="2700" dirty="0">
              <a:solidFill>
                <a:schemeClr val="accent1">
                  <a:lumMod val="50000"/>
                </a:schemeClr>
              </a:solidFill>
            </a:endParaRPr>
          </a:p>
        </p:txBody>
      </p:sp>
      <p:cxnSp>
        <p:nvCxnSpPr>
          <p:cNvPr id="4" name="Connecteur droit 3"/>
          <p:cNvCxnSpPr/>
          <p:nvPr>
            <p:custDataLst>
              <p:tags r:id="rId3"/>
            </p:custDataLst>
          </p:nvPr>
        </p:nvCxnSpPr>
        <p:spPr>
          <a:xfrm>
            <a:off x="107950" y="6237288"/>
            <a:ext cx="87852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pied de page 5"/>
          <p:cNvSpPr>
            <a:spLocks noGrp="1"/>
          </p:cNvSpPr>
          <p:nvPr>
            <p:ph type="ftr" sz="quarter" idx="11"/>
            <p:custDataLst>
              <p:tags r:id="rId4"/>
            </p:custDataLst>
          </p:nvPr>
        </p:nvSpPr>
        <p:spPr bwMode="auto">
          <a:xfrm>
            <a:off x="193675" y="6249988"/>
            <a:ext cx="37861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200" dirty="0" smtClean="0">
                <a:solidFill>
                  <a:schemeClr val="tx2"/>
                </a:solidFill>
              </a:rPr>
              <a:t>L‘Équipe d'alphabétisation- Nouvelle-Écosse</a:t>
            </a:r>
          </a:p>
        </p:txBody>
      </p:sp>
      <p:pic>
        <p:nvPicPr>
          <p:cNvPr id="6" name="Picture 6" descr="C:\Documents and Settings\User\Bureau\My Documents\Logos - labels adresses\logo.jpg"/>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7596188" y="6237288"/>
            <a:ext cx="129698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060848"/>
            <a:ext cx="7408333" cy="4065315"/>
          </a:xfrm>
        </p:spPr>
        <p:txBody>
          <a:bodyPr>
            <a:normAutofit/>
          </a:bodyPr>
          <a:lstStyle/>
          <a:p>
            <a:pPr algn="just">
              <a:buClrTx/>
              <a:buFont typeface="Wingdings" pitchFamily="2" charset="2"/>
              <a:buChar char="Ø"/>
            </a:pPr>
            <a:r>
              <a:rPr lang="en-CA" dirty="0" smtClean="0"/>
              <a:t>There </a:t>
            </a:r>
            <a:r>
              <a:rPr lang="en-CA" dirty="0"/>
              <a:t>were considerable discrepancies between the need for adults with low literacy skills to find a job and the services offered by other programs. </a:t>
            </a:r>
          </a:p>
          <a:p>
            <a:pPr algn="just">
              <a:buClrTx/>
              <a:buFont typeface="Wingdings" pitchFamily="2" charset="2"/>
              <a:buChar char="Ø"/>
            </a:pPr>
            <a:endParaRPr lang="en-CA" dirty="0"/>
          </a:p>
          <a:p>
            <a:pPr algn="just">
              <a:buClrTx/>
              <a:buFont typeface="Wingdings" pitchFamily="2" charset="2"/>
              <a:buChar char="Ø"/>
            </a:pPr>
            <a:r>
              <a:rPr lang="en-CA" dirty="0"/>
              <a:t>The training prioritized by these programs was more linear and academic, and was not really oriented toward the rapid acquisition of skills appropriate for the local jobs.</a:t>
            </a:r>
          </a:p>
          <a:p>
            <a:endParaRPr lang="en-CA" dirty="0"/>
          </a:p>
        </p:txBody>
      </p:sp>
      <p:sp>
        <p:nvSpPr>
          <p:cNvPr id="3" name="Titre 2"/>
          <p:cNvSpPr>
            <a:spLocks noGrp="1"/>
          </p:cNvSpPr>
          <p:nvPr>
            <p:ph type="title"/>
          </p:nvPr>
        </p:nvSpPr>
        <p:spPr/>
        <p:txBody>
          <a:bodyPr/>
          <a:lstStyle/>
          <a:p>
            <a:r>
              <a:rPr lang="en-CA" dirty="0" smtClean="0"/>
              <a:t>Our starting point</a:t>
            </a:r>
            <a:endParaRPr lang="en-CA" dirty="0"/>
          </a:p>
        </p:txBody>
      </p:sp>
    </p:spTree>
    <p:extLst>
      <p:ext uri="{BB962C8B-B14F-4D97-AF65-F5344CB8AC3E}">
        <p14:creationId xmlns:p14="http://schemas.microsoft.com/office/powerpoint/2010/main" val="2426691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1916832"/>
            <a:ext cx="7408333" cy="4209331"/>
          </a:xfrm>
        </p:spPr>
        <p:txBody>
          <a:bodyPr/>
          <a:lstStyle/>
          <a:p>
            <a:pPr marL="0" indent="0">
              <a:buNone/>
            </a:pPr>
            <a:r>
              <a:rPr lang="en-CA" sz="3200" dirty="0" smtClean="0"/>
              <a:t>In 2009, while attending </a:t>
            </a:r>
            <a:r>
              <a:rPr lang="en-CA" sz="3200" dirty="0"/>
              <a:t>the AGM </a:t>
            </a:r>
            <a:r>
              <a:rPr lang="en-CA" sz="3200" dirty="0" smtClean="0"/>
              <a:t> for </a:t>
            </a:r>
            <a:r>
              <a:rPr lang="en-CA" sz="3200" i="1" dirty="0" err="1" smtClean="0"/>
              <a:t>Réseau</a:t>
            </a:r>
            <a:r>
              <a:rPr lang="en-CA" sz="3200" i="1" dirty="0" smtClean="0"/>
              <a:t> pour le </a:t>
            </a:r>
            <a:r>
              <a:rPr lang="en-CA" sz="3200" i="1" dirty="0" err="1" smtClean="0"/>
              <a:t>dévelopement</a:t>
            </a:r>
            <a:r>
              <a:rPr lang="en-CA" sz="3200" i="1" dirty="0" smtClean="0"/>
              <a:t> de </a:t>
            </a:r>
            <a:r>
              <a:rPr lang="en-CA" sz="3200" i="1" dirty="0" err="1" smtClean="0"/>
              <a:t>l’alphabétisme</a:t>
            </a:r>
            <a:r>
              <a:rPr lang="en-CA" sz="3200" i="1" dirty="0" smtClean="0"/>
              <a:t> et les </a:t>
            </a:r>
            <a:r>
              <a:rPr lang="en-CA" sz="3200" i="1" dirty="0" err="1" smtClean="0"/>
              <a:t>compétences</a:t>
            </a:r>
            <a:r>
              <a:rPr lang="en-CA" sz="3200" i="1" dirty="0" smtClean="0"/>
              <a:t> </a:t>
            </a:r>
            <a:r>
              <a:rPr lang="en-CA" sz="3200" dirty="0" smtClean="0"/>
              <a:t>(RESDAC), Donald </a:t>
            </a:r>
            <a:r>
              <a:rPr lang="en-CA" sz="3200" dirty="0" err="1" smtClean="0"/>
              <a:t>Lurette</a:t>
            </a:r>
            <a:r>
              <a:rPr lang="en-CA" sz="3200" dirty="0" smtClean="0"/>
              <a:t>, </a:t>
            </a:r>
            <a:r>
              <a:rPr lang="en-CA" sz="3200" dirty="0" err="1" smtClean="0"/>
              <a:t>androgogical</a:t>
            </a:r>
            <a:r>
              <a:rPr lang="en-CA" sz="3200" dirty="0" smtClean="0"/>
              <a:t> consultant and former literacy program facilitator, presented a brief overview </a:t>
            </a:r>
            <a:r>
              <a:rPr lang="en-CA" sz="3200" dirty="0" smtClean="0"/>
              <a:t>of the integrated model approach.</a:t>
            </a:r>
            <a:endParaRPr lang="en-CA" sz="3200" dirty="0" smtClean="0"/>
          </a:p>
          <a:p>
            <a:endParaRPr lang="en-CA" dirty="0" smtClean="0"/>
          </a:p>
          <a:p>
            <a:endParaRPr lang="en-CA" dirty="0"/>
          </a:p>
        </p:txBody>
      </p:sp>
      <p:sp>
        <p:nvSpPr>
          <p:cNvPr id="3" name="Titre 2"/>
          <p:cNvSpPr>
            <a:spLocks noGrp="1"/>
          </p:cNvSpPr>
          <p:nvPr>
            <p:ph type="title"/>
          </p:nvPr>
        </p:nvSpPr>
        <p:spPr/>
        <p:txBody>
          <a:bodyPr/>
          <a:lstStyle/>
          <a:p>
            <a:r>
              <a:rPr lang="en-CA" dirty="0" smtClean="0"/>
              <a:t>A Chance Encounter</a:t>
            </a:r>
            <a:endParaRPr lang="en-CA" dirty="0"/>
          </a:p>
        </p:txBody>
      </p:sp>
    </p:spTree>
    <p:extLst>
      <p:ext uri="{BB962C8B-B14F-4D97-AF65-F5344CB8AC3E}">
        <p14:creationId xmlns:p14="http://schemas.microsoft.com/office/powerpoint/2010/main" val="3339348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72067" y="2060848"/>
            <a:ext cx="7408333" cy="4065315"/>
          </a:xfrm>
        </p:spPr>
        <p:txBody>
          <a:bodyPr>
            <a:normAutofit fontScale="92500" lnSpcReduction="20000"/>
          </a:bodyPr>
          <a:lstStyle/>
          <a:p>
            <a:pPr algn="just">
              <a:lnSpc>
                <a:spcPct val="120000"/>
              </a:lnSpc>
              <a:buClrTx/>
              <a:buFont typeface="Wingdings" pitchFamily="2" charset="2"/>
              <a:buChar char="Ø"/>
            </a:pPr>
            <a:r>
              <a:rPr lang="en-CA" dirty="0"/>
              <a:t>They are for a predetermined amount of time; </a:t>
            </a:r>
          </a:p>
          <a:p>
            <a:pPr algn="just">
              <a:lnSpc>
                <a:spcPct val="120000"/>
              </a:lnSpc>
              <a:buClrTx/>
              <a:buFont typeface="Wingdings" pitchFamily="2" charset="2"/>
              <a:buChar char="Ø"/>
            </a:pPr>
            <a:r>
              <a:rPr lang="en-CA" dirty="0"/>
              <a:t>They lead quickly to employment;</a:t>
            </a:r>
          </a:p>
          <a:p>
            <a:pPr algn="just">
              <a:lnSpc>
                <a:spcPct val="120000"/>
              </a:lnSpc>
              <a:buClrTx/>
              <a:buFont typeface="Wingdings" pitchFamily="2" charset="2"/>
              <a:buChar char="Ø"/>
            </a:pPr>
            <a:r>
              <a:rPr lang="en-CA" dirty="0"/>
              <a:t>They often include one or several forms of certification or recognition; </a:t>
            </a:r>
          </a:p>
          <a:p>
            <a:pPr algn="just">
              <a:lnSpc>
                <a:spcPct val="120000"/>
              </a:lnSpc>
              <a:buClrTx/>
              <a:buFont typeface="Wingdings" pitchFamily="2" charset="2"/>
              <a:buChar char="Ø"/>
            </a:pPr>
            <a:r>
              <a:rPr lang="en-CA" dirty="0"/>
              <a:t>The literacy training component provides for educational support all along the pathway to specialized training.</a:t>
            </a:r>
          </a:p>
          <a:p>
            <a:pPr algn="just">
              <a:lnSpc>
                <a:spcPct val="120000"/>
              </a:lnSpc>
              <a:buClrTx/>
              <a:buFont typeface="Wingdings" pitchFamily="2" charset="2"/>
              <a:buChar char="Ø"/>
            </a:pPr>
            <a:r>
              <a:rPr lang="en-CA" dirty="0"/>
              <a:t>Their participation costs are minimal;</a:t>
            </a:r>
          </a:p>
          <a:p>
            <a:pPr algn="just">
              <a:lnSpc>
                <a:spcPct val="120000"/>
              </a:lnSpc>
              <a:buClrTx/>
              <a:buFont typeface="Wingdings" pitchFamily="2" charset="2"/>
              <a:buChar char="Ø"/>
            </a:pPr>
            <a:r>
              <a:rPr lang="en-CA" dirty="0"/>
              <a:t>They take into account the main structural and psycho-social barriers that can affect the participation and learning of a clientele with low literacy skills;</a:t>
            </a:r>
          </a:p>
          <a:p>
            <a:endParaRPr lang="en-CA" dirty="0"/>
          </a:p>
        </p:txBody>
      </p:sp>
      <p:sp>
        <p:nvSpPr>
          <p:cNvPr id="3" name="Titre 2"/>
          <p:cNvSpPr>
            <a:spLocks noGrp="1"/>
          </p:cNvSpPr>
          <p:nvPr>
            <p:ph type="title"/>
          </p:nvPr>
        </p:nvSpPr>
        <p:spPr/>
        <p:txBody>
          <a:bodyPr>
            <a:normAutofit/>
          </a:bodyPr>
          <a:lstStyle/>
          <a:p>
            <a:pPr lvl="0">
              <a:defRPr/>
            </a:pPr>
            <a:r>
              <a:rPr lang="en-CA" sz="4000" dirty="0" smtClean="0">
                <a:solidFill>
                  <a:schemeClr val="bg1"/>
                </a:solidFill>
                <a:effectLst>
                  <a:outerShdw blurRad="31750" dist="25400" dir="5400000" algn="tl" rotWithShape="0">
                    <a:srgbClr val="000000">
                      <a:alpha val="25000"/>
                    </a:srgbClr>
                  </a:outerShdw>
                </a:effectLst>
              </a:rPr>
              <a:t>Integrated training programs</a:t>
            </a:r>
            <a:endParaRPr lang="en-CA" sz="6600" dirty="0">
              <a:solidFill>
                <a:schemeClr val="bg1"/>
              </a:solidFill>
            </a:endParaRPr>
          </a:p>
        </p:txBody>
      </p:sp>
    </p:spTree>
    <p:extLst>
      <p:ext uri="{BB962C8B-B14F-4D97-AF65-F5344CB8AC3E}">
        <p14:creationId xmlns:p14="http://schemas.microsoft.com/office/powerpoint/2010/main" val="29143689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3133</TotalTime>
  <Words>3265</Words>
  <Application>Microsoft Office PowerPoint</Application>
  <PresentationFormat>Affichage à l'écran (4:3)</PresentationFormat>
  <Paragraphs>491</Paragraphs>
  <Slides>61</Slides>
  <Notes>41</Notes>
  <HiddenSlides>0</HiddenSlides>
  <MMClips>0</MMClips>
  <ScaleCrop>false</ScaleCrop>
  <HeadingPairs>
    <vt:vector size="4" baseType="variant">
      <vt:variant>
        <vt:lpstr>Thème</vt:lpstr>
      </vt:variant>
      <vt:variant>
        <vt:i4>1</vt:i4>
      </vt:variant>
      <vt:variant>
        <vt:lpstr>Titres des diapositives</vt:lpstr>
      </vt:variant>
      <vt:variant>
        <vt:i4>61</vt:i4>
      </vt:variant>
    </vt:vector>
  </HeadingPairs>
  <TitlesOfParts>
    <vt:vector size="62" baseType="lpstr">
      <vt:lpstr>Vagues</vt:lpstr>
      <vt:lpstr> An Integrated Model To Support Skills/Competencies Development Professional Development Conference for Practitioners April 10 - 11, 2014 Holiday Inn Hotel &amp; Conference Centre Truro, NS</vt:lpstr>
      <vt:lpstr>L’Équipe d’alphabétisation- Nouvelle-Ecosse</vt:lpstr>
      <vt:lpstr>Adult programs</vt:lpstr>
      <vt:lpstr>Family Literacy</vt:lpstr>
      <vt:lpstr>Service Points</vt:lpstr>
      <vt:lpstr>LMA and Jobs Here Strategy</vt:lpstr>
      <vt:lpstr>Our starting point</vt:lpstr>
      <vt:lpstr>A Chance Encounter</vt:lpstr>
      <vt:lpstr>Integrated training programs</vt:lpstr>
      <vt:lpstr>Benefits of the integrated  training  programs</vt:lpstr>
      <vt:lpstr>RESDAC  2011</vt:lpstr>
      <vt:lpstr>The components of an integrated training program</vt:lpstr>
      <vt:lpstr>Creating Partnerships Phase 1  (March 2012)</vt:lpstr>
      <vt:lpstr>Partners</vt:lpstr>
      <vt:lpstr> Environmental Scan Phase 1 (March 2012 – June 2012) </vt:lpstr>
      <vt:lpstr>Research And Data Collection</vt:lpstr>
      <vt:lpstr>  Which skills are necessary for the positions within your business/organisation? </vt:lpstr>
      <vt:lpstr>Required skills within the workplace</vt:lpstr>
      <vt:lpstr>Upon hiring, what are you looking for in an employee?</vt:lpstr>
      <vt:lpstr>Skills required to gain employment</vt:lpstr>
      <vt:lpstr>Soft Skills Identified By Employers</vt:lpstr>
      <vt:lpstr>Essential Skills Identified by Employers</vt:lpstr>
      <vt:lpstr>A Model Employee</vt:lpstr>
      <vt:lpstr>A Model Employee Soft Skills vs Essential Skills</vt:lpstr>
      <vt:lpstr>A Leap Of Faith</vt:lpstr>
      <vt:lpstr>Bilingual Customer service representative</vt:lpstr>
      <vt:lpstr>Curriculum Development  Phase 2 (January 2013 – June 2013)</vt:lpstr>
      <vt:lpstr>What skills /competencies to develop?</vt:lpstr>
      <vt:lpstr>The Skills Pyramid</vt:lpstr>
      <vt:lpstr>The Skills Pyramid</vt:lpstr>
      <vt:lpstr>The Skills Pyramid</vt:lpstr>
      <vt:lpstr>Fundamental Question</vt:lpstr>
      <vt:lpstr>Présentation PowerPoint</vt:lpstr>
      <vt:lpstr>The customer service  program will promote:</vt:lpstr>
      <vt:lpstr>The curriculum framework</vt:lpstr>
      <vt:lpstr>Personal Development</vt:lpstr>
      <vt:lpstr>PD Modules</vt:lpstr>
      <vt:lpstr>Customer Service</vt:lpstr>
      <vt:lpstr>Customer Service modules</vt:lpstr>
      <vt:lpstr>Basic Computer Skills and  Digital Technology</vt:lpstr>
      <vt:lpstr>Technology Modules</vt:lpstr>
      <vt:lpstr>Our EvaluationToolbox</vt:lpstr>
      <vt:lpstr>CAMERA</vt:lpstr>
      <vt:lpstr>ESAT</vt:lpstr>
      <vt:lpstr>  Employability skill development gets less emphasis. Why? </vt:lpstr>
      <vt:lpstr>Our experience :</vt:lpstr>
      <vt:lpstr>Ensure employability skills are a focus by:</vt:lpstr>
      <vt:lpstr>Competency Assessment</vt:lpstr>
      <vt:lpstr>Phase 3</vt:lpstr>
      <vt:lpstr>Participant Recrutement</vt:lpstr>
      <vt:lpstr>Pilot Project</vt:lpstr>
      <vt:lpstr>Time frame</vt:lpstr>
      <vt:lpstr>Participants</vt:lpstr>
      <vt:lpstr>Recrutement - round 2</vt:lpstr>
      <vt:lpstr>Block A / Block B</vt:lpstr>
      <vt:lpstr>Staff</vt:lpstr>
      <vt:lpstr>Employers</vt:lpstr>
      <vt:lpstr>Work placements</vt:lpstr>
      <vt:lpstr>What’s next?</vt:lpstr>
      <vt:lpstr>Présentation PowerPoint</vt:lpstr>
      <vt:lpstr> Merci  Ghislaine d’Eon Directrice générale  L’Équipe d’alphabétisation-Nouvelle-Écosse coordination.eane@nald.ca 902-648-0501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Projets</dc:creator>
  <cp:lastModifiedBy>Alpha</cp:lastModifiedBy>
  <cp:revision>225</cp:revision>
  <cp:lastPrinted>2013-04-10T16:09:52Z</cp:lastPrinted>
  <dcterms:created xsi:type="dcterms:W3CDTF">2012-02-07T18:49:12Z</dcterms:created>
  <dcterms:modified xsi:type="dcterms:W3CDTF">2014-04-08T17:10:48Z</dcterms:modified>
</cp:coreProperties>
</file>