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72" r:id="rId9"/>
    <p:sldId id="274" r:id="rId10"/>
    <p:sldId id="260" r:id="rId11"/>
    <p:sldId id="261" r:id="rId12"/>
    <p:sldId id="262" r:id="rId13"/>
    <p:sldId id="263" r:id="rId14"/>
    <p:sldId id="265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215"/>
    <a:srgbClr val="0054A4"/>
    <a:srgbClr val="EE3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14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-108520" y="4941168"/>
            <a:ext cx="10081120" cy="1700611"/>
          </a:xfrm>
          <a:prstGeom prst="rtTriangle">
            <a:avLst/>
          </a:prstGeom>
          <a:solidFill>
            <a:srgbClr val="B3221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/>
          <a:lstStyle>
            <a:lvl1pPr>
              <a:defRPr baseline="0">
                <a:solidFill>
                  <a:srgbClr val="B32215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910952"/>
          </a:xfrm>
        </p:spPr>
        <p:txBody>
          <a:bodyPr/>
          <a:lstStyle>
            <a:lvl1pPr marL="0" indent="0" algn="r">
              <a:buNone/>
              <a:defRPr baseline="0">
                <a:solidFill>
                  <a:srgbClr val="0054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554502"/>
            <a:ext cx="9144000" cy="202332"/>
          </a:xfrm>
          <a:prstGeom prst="rect">
            <a:avLst/>
          </a:prstGeom>
          <a:solidFill>
            <a:srgbClr val="EE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B32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Triangle 10"/>
          <p:cNvSpPr/>
          <p:nvPr userDrawn="1"/>
        </p:nvSpPr>
        <p:spPr>
          <a:xfrm>
            <a:off x="-9066" y="-43452"/>
            <a:ext cx="5844340" cy="1608506"/>
          </a:xfrm>
          <a:custGeom>
            <a:avLst/>
            <a:gdLst>
              <a:gd name="connsiteX0" fmla="*/ 0 w 10225136"/>
              <a:gd name="connsiteY0" fmla="*/ 1028699 h 1028699"/>
              <a:gd name="connsiteX1" fmla="*/ 0 w 10225136"/>
              <a:gd name="connsiteY1" fmla="*/ 0 h 1028699"/>
              <a:gd name="connsiteX2" fmla="*/ 10225136 w 10225136"/>
              <a:gd name="connsiteY2" fmla="*/ 1028699 h 1028699"/>
              <a:gd name="connsiteX3" fmla="*/ 0 w 10225136"/>
              <a:gd name="connsiteY3" fmla="*/ 1028699 h 1028699"/>
              <a:gd name="connsiteX0" fmla="*/ 234892 w 10460028"/>
              <a:gd name="connsiteY0" fmla="*/ 0 h 1043382"/>
              <a:gd name="connsiteX1" fmla="*/ 0 w 10460028"/>
              <a:gd name="connsiteY1" fmla="*/ 1043382 h 1043382"/>
              <a:gd name="connsiteX2" fmla="*/ 10460028 w 10460028"/>
              <a:gd name="connsiteY2" fmla="*/ 0 h 1043382"/>
              <a:gd name="connsiteX3" fmla="*/ 234892 w 10460028"/>
              <a:gd name="connsiteY3" fmla="*/ 0 h 1043382"/>
              <a:gd name="connsiteX0" fmla="*/ 8389 w 10233525"/>
              <a:gd name="connsiteY0" fmla="*/ 0 h 1177606"/>
              <a:gd name="connsiteX1" fmla="*/ 0 w 10233525"/>
              <a:gd name="connsiteY1" fmla="*/ 1177606 h 1177606"/>
              <a:gd name="connsiteX2" fmla="*/ 10233525 w 10233525"/>
              <a:gd name="connsiteY2" fmla="*/ 0 h 1177606"/>
              <a:gd name="connsiteX3" fmla="*/ 8389 w 10233525"/>
              <a:gd name="connsiteY3" fmla="*/ 0 h 1177606"/>
              <a:gd name="connsiteX0" fmla="*/ 50334 w 10233525"/>
              <a:gd name="connsiteY0" fmla="*/ 0 h 1429276"/>
              <a:gd name="connsiteX1" fmla="*/ 0 w 10233525"/>
              <a:gd name="connsiteY1" fmla="*/ 1429276 h 1429276"/>
              <a:gd name="connsiteX2" fmla="*/ 10233525 w 10233525"/>
              <a:gd name="connsiteY2" fmla="*/ 251670 h 1429276"/>
              <a:gd name="connsiteX3" fmla="*/ 50334 w 10233525"/>
              <a:gd name="connsiteY3" fmla="*/ 0 h 1429276"/>
              <a:gd name="connsiteX0" fmla="*/ 50334 w 10174802"/>
              <a:gd name="connsiteY0" fmla="*/ 0 h 1429276"/>
              <a:gd name="connsiteX1" fmla="*/ 0 w 10174802"/>
              <a:gd name="connsiteY1" fmla="*/ 1429276 h 1429276"/>
              <a:gd name="connsiteX2" fmla="*/ 10174802 w 10174802"/>
              <a:gd name="connsiteY2" fmla="*/ 33556 h 1429276"/>
              <a:gd name="connsiteX3" fmla="*/ 50334 w 10174802"/>
              <a:gd name="connsiteY3" fmla="*/ 0 h 1429276"/>
              <a:gd name="connsiteX0" fmla="*/ 50334 w 6089364"/>
              <a:gd name="connsiteY0" fmla="*/ 0 h 1429276"/>
              <a:gd name="connsiteX1" fmla="*/ 0 w 6089364"/>
              <a:gd name="connsiteY1" fmla="*/ 1429276 h 1429276"/>
              <a:gd name="connsiteX2" fmla="*/ 6089364 w 6089364"/>
              <a:gd name="connsiteY2" fmla="*/ 33556 h 1429276"/>
              <a:gd name="connsiteX3" fmla="*/ 50334 w 6089364"/>
              <a:gd name="connsiteY3" fmla="*/ 0 h 1429276"/>
              <a:gd name="connsiteX0" fmla="*/ 16778 w 6055808"/>
              <a:gd name="connsiteY0" fmla="*/ 0 h 1471220"/>
              <a:gd name="connsiteX1" fmla="*/ 0 w 6055808"/>
              <a:gd name="connsiteY1" fmla="*/ 1471220 h 1471220"/>
              <a:gd name="connsiteX2" fmla="*/ 6055808 w 6055808"/>
              <a:gd name="connsiteY2" fmla="*/ 33556 h 1471220"/>
              <a:gd name="connsiteX3" fmla="*/ 16778 w 6055808"/>
              <a:gd name="connsiteY3" fmla="*/ 0 h 1471220"/>
              <a:gd name="connsiteX0" fmla="*/ 180 w 6039210"/>
              <a:gd name="connsiteY0" fmla="*/ 0 h 1471220"/>
              <a:gd name="connsiteX1" fmla="*/ 25347 w 6039210"/>
              <a:gd name="connsiteY1" fmla="*/ 1471220 h 1471220"/>
              <a:gd name="connsiteX2" fmla="*/ 6039210 w 6039210"/>
              <a:gd name="connsiteY2" fmla="*/ 33556 h 1471220"/>
              <a:gd name="connsiteX3" fmla="*/ 180 w 6039210"/>
              <a:gd name="connsiteY3" fmla="*/ 0 h 1471220"/>
              <a:gd name="connsiteX0" fmla="*/ 180 w 6039210"/>
              <a:gd name="connsiteY0" fmla="*/ 0 h 1490991"/>
              <a:gd name="connsiteX1" fmla="*/ 25347 w 6039210"/>
              <a:gd name="connsiteY1" fmla="*/ 1471220 h 1490991"/>
              <a:gd name="connsiteX2" fmla="*/ 6039210 w 6039210"/>
              <a:gd name="connsiteY2" fmla="*/ 33556 h 1490991"/>
              <a:gd name="connsiteX3" fmla="*/ 180 w 6039210"/>
              <a:gd name="connsiteY3" fmla="*/ 0 h 1490991"/>
              <a:gd name="connsiteX0" fmla="*/ 9562 w 6048592"/>
              <a:gd name="connsiteY0" fmla="*/ 0 h 1498689"/>
              <a:gd name="connsiteX1" fmla="*/ 0 w 6048592"/>
              <a:gd name="connsiteY1" fmla="*/ 1479036 h 1498689"/>
              <a:gd name="connsiteX2" fmla="*/ 6048592 w 6048592"/>
              <a:gd name="connsiteY2" fmla="*/ 33556 h 1498689"/>
              <a:gd name="connsiteX3" fmla="*/ 9562 w 6048592"/>
              <a:gd name="connsiteY3" fmla="*/ 0 h 149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592" h="1498689">
                <a:moveTo>
                  <a:pt x="9562" y="0"/>
                </a:moveTo>
                <a:cubicBezTo>
                  <a:pt x="6766" y="392535"/>
                  <a:pt x="2796" y="1086501"/>
                  <a:pt x="0" y="1479036"/>
                </a:cubicBezTo>
                <a:cubicBezTo>
                  <a:pt x="2122067" y="1662545"/>
                  <a:pt x="4043971" y="512777"/>
                  <a:pt x="6048592" y="33556"/>
                </a:cubicBezTo>
                <a:lnTo>
                  <a:pt x="9562" y="0"/>
                </a:lnTo>
                <a:close/>
              </a:path>
            </a:pathLst>
          </a:custGeom>
          <a:solidFill>
            <a:srgbClr val="0054A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79252"/>
            <a:ext cx="3566167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7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02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76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21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21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56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46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63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30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78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24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5" y="6142339"/>
            <a:ext cx="1087726" cy="4183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B4543-D5BC-46D2-A103-CA296E738F9C}" type="datetimeFigureOut">
              <a:rPr lang="en-CA" smtClean="0"/>
              <a:t>30/04/2013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6D0C-E798-4581-A27F-AE67C031A41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-11882" y="6291742"/>
            <a:ext cx="9158154" cy="465589"/>
          </a:xfrm>
          <a:custGeom>
            <a:avLst/>
            <a:gdLst>
              <a:gd name="connsiteX0" fmla="*/ 0 w 9155882"/>
              <a:gd name="connsiteY0" fmla="*/ 0 h 260648"/>
              <a:gd name="connsiteX1" fmla="*/ 9155882 w 9155882"/>
              <a:gd name="connsiteY1" fmla="*/ 0 h 260648"/>
              <a:gd name="connsiteX2" fmla="*/ 9155882 w 9155882"/>
              <a:gd name="connsiteY2" fmla="*/ 260648 h 260648"/>
              <a:gd name="connsiteX3" fmla="*/ 0 w 9155882"/>
              <a:gd name="connsiteY3" fmla="*/ 260648 h 260648"/>
              <a:gd name="connsiteX4" fmla="*/ 0 w 9155882"/>
              <a:gd name="connsiteY4" fmla="*/ 0 h 260648"/>
              <a:gd name="connsiteX0" fmla="*/ 0 w 9155882"/>
              <a:gd name="connsiteY0" fmla="*/ 204941 h 465589"/>
              <a:gd name="connsiteX1" fmla="*/ 9139104 w 9155882"/>
              <a:gd name="connsiteY1" fmla="*/ 0 h 465589"/>
              <a:gd name="connsiteX2" fmla="*/ 9155882 w 9155882"/>
              <a:gd name="connsiteY2" fmla="*/ 204941 h 465589"/>
              <a:gd name="connsiteX3" fmla="*/ 9155882 w 9155882"/>
              <a:gd name="connsiteY3" fmla="*/ 465589 h 465589"/>
              <a:gd name="connsiteX4" fmla="*/ 0 w 9155882"/>
              <a:gd name="connsiteY4" fmla="*/ 465589 h 465589"/>
              <a:gd name="connsiteX5" fmla="*/ 0 w 9155882"/>
              <a:gd name="connsiteY5" fmla="*/ 204941 h 465589"/>
              <a:gd name="connsiteX0" fmla="*/ 0 w 9158154"/>
              <a:gd name="connsiteY0" fmla="*/ 204941 h 465589"/>
              <a:gd name="connsiteX1" fmla="*/ 9158154 w 9158154"/>
              <a:gd name="connsiteY1" fmla="*/ 0 h 465589"/>
              <a:gd name="connsiteX2" fmla="*/ 9155882 w 9158154"/>
              <a:gd name="connsiteY2" fmla="*/ 204941 h 465589"/>
              <a:gd name="connsiteX3" fmla="*/ 9155882 w 9158154"/>
              <a:gd name="connsiteY3" fmla="*/ 465589 h 465589"/>
              <a:gd name="connsiteX4" fmla="*/ 0 w 9158154"/>
              <a:gd name="connsiteY4" fmla="*/ 465589 h 465589"/>
              <a:gd name="connsiteX5" fmla="*/ 0 w 9158154"/>
              <a:gd name="connsiteY5" fmla="*/ 204941 h 46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154" h="465589">
                <a:moveTo>
                  <a:pt x="0" y="204941"/>
                </a:moveTo>
                <a:cubicBezTo>
                  <a:pt x="2660474" y="203739"/>
                  <a:pt x="6497680" y="1202"/>
                  <a:pt x="9158154" y="0"/>
                </a:cubicBezTo>
                <a:cubicBezTo>
                  <a:pt x="9157397" y="68314"/>
                  <a:pt x="9156639" y="136627"/>
                  <a:pt x="9155882" y="204941"/>
                </a:cubicBezTo>
                <a:lnTo>
                  <a:pt x="9155882" y="465589"/>
                </a:lnTo>
                <a:lnTo>
                  <a:pt x="0" y="465589"/>
                </a:lnTo>
                <a:lnTo>
                  <a:pt x="0" y="204941"/>
                </a:lnTo>
                <a:close/>
              </a:path>
            </a:pathLst>
          </a:custGeom>
          <a:solidFill>
            <a:srgbClr val="0054A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-11882" y="6597352"/>
            <a:ext cx="9155882" cy="260648"/>
          </a:xfrm>
          <a:prstGeom prst="rect">
            <a:avLst/>
          </a:prstGeom>
          <a:solidFill>
            <a:srgbClr val="B32215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73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B3221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54A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0054A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0054A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0054A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0054A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nald.ca/item/4968" TargetMode="External"/><Relationship Id="rId2" Type="http://schemas.openxmlformats.org/officeDocument/2006/relationships/hyperlink" Target="http://library.nald.ca/item/672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ld.ca/sotw?f=7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nald.ca/item/10130" TargetMode="External"/><Relationship Id="rId2" Type="http://schemas.openxmlformats.org/officeDocument/2006/relationships/hyperlink" Target="http://library.nald.ca/item/100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library.nald.ca/item/1127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earningandviolence.ne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nald.ca/browse/series?name=Workforce+Literacy+Essential+Skills+(WLES)+Pilot+Project" TargetMode="External"/><Relationship Id="rId2" Type="http://schemas.openxmlformats.org/officeDocument/2006/relationships/hyperlink" Target="http://library.nald.ca/browse/series?name=Connecting+Literacy+and+Employment+through+Essential+Skil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nald.c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bill.stirling@nald.c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 LNS Learner Supports Conference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Truro</a:t>
            </a:r>
          </a:p>
          <a:p>
            <a:r>
              <a:rPr lang="en-CA" dirty="0" smtClean="0"/>
              <a:t>April 22, 2013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40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Tools/Resources on NALD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Toward a "Whole Life" Perspective on Learning Disabilities in Adult Literacy </a:t>
            </a:r>
            <a:r>
              <a:rPr lang="en-CA" dirty="0" smtClean="0">
                <a:hlinkClick r:id="rId2"/>
              </a:rPr>
              <a:t>Settings</a:t>
            </a:r>
            <a:endParaRPr lang="en-CA" dirty="0" smtClean="0"/>
          </a:p>
          <a:p>
            <a:endParaRPr lang="en-US" dirty="0" smtClean="0"/>
          </a:p>
          <a:p>
            <a:r>
              <a:rPr lang="en-CA" dirty="0">
                <a:hlinkClick r:id="rId3"/>
              </a:rPr>
              <a:t>Employment Access for Persons with </a:t>
            </a:r>
            <a:r>
              <a:rPr lang="en-CA" dirty="0" smtClean="0">
                <a:hlinkClick r:id="rId3"/>
              </a:rPr>
              <a:t>Disabilities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>
                <a:hlinkClick r:id="rId4"/>
              </a:rPr>
              <a:t>Story of the Week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63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Tools/Resources on NALD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The </a:t>
            </a:r>
            <a:r>
              <a:rPr lang="en-CA" dirty="0">
                <a:hlinkClick r:id="rId2"/>
              </a:rPr>
              <a:t>effectiveness of work-experience programs in Canadian high schools</a:t>
            </a:r>
            <a:endParaRPr lang="en-CA" dirty="0"/>
          </a:p>
          <a:p>
            <a:endParaRPr lang="en-CA" dirty="0" smtClean="0"/>
          </a:p>
          <a:p>
            <a:r>
              <a:rPr lang="en-CA" dirty="0">
                <a:hlinkClick r:id="rId3"/>
              </a:rPr>
              <a:t>A barrier to learning: Mental health disorders among Canadian youth</a:t>
            </a:r>
            <a:endParaRPr lang="en-CA" dirty="0"/>
          </a:p>
          <a:p>
            <a:endParaRPr lang="en-US" dirty="0" smtClean="0"/>
          </a:p>
          <a:p>
            <a:r>
              <a:rPr lang="en-CA" dirty="0">
                <a:hlinkClick r:id="rId4"/>
              </a:rPr>
              <a:t>Canada slow to overcome limits for disabled learners </a:t>
            </a:r>
            <a:endParaRPr lang="en-CA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4198"/>
            <a:ext cx="2100879" cy="14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and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www.learningandviolence.net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274250" cy="324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Connecting Literacy and Employment through Essential Skills</a:t>
            </a:r>
            <a:endParaRPr lang="en-CA" dirty="0" smtClean="0"/>
          </a:p>
          <a:p>
            <a:endParaRPr lang="en-CA" dirty="0"/>
          </a:p>
          <a:p>
            <a:r>
              <a:rPr lang="en-CA" dirty="0">
                <a:hlinkClick r:id="rId3"/>
              </a:rPr>
              <a:t>Workforce Literacy Essential Skills (WLES) Pilot Project</a:t>
            </a:r>
            <a:endParaRPr lang="en-CA" dirty="0"/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pic>
        <p:nvPicPr>
          <p:cNvPr id="4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2" b="15192"/>
          <a:stretch>
            <a:fillRect/>
          </a:stretch>
        </p:blipFill>
        <p:spPr>
          <a:xfrm>
            <a:off x="1403648" y="1916832"/>
            <a:ext cx="6475470" cy="3561259"/>
          </a:xfrm>
        </p:spPr>
      </p:pic>
    </p:spTree>
    <p:extLst>
      <p:ext uri="{BB962C8B-B14F-4D97-AF65-F5344CB8AC3E}">
        <p14:creationId xmlns:p14="http://schemas.microsoft.com/office/powerpoint/2010/main" val="23190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Upcoming Webinar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NALD Library</a:t>
            </a:r>
          </a:p>
          <a:p>
            <a:pPr lvl="2"/>
            <a:r>
              <a:rPr lang="en-CA" dirty="0" smtClean="0"/>
              <a:t>Effective Search Strategies</a:t>
            </a:r>
          </a:p>
          <a:p>
            <a:pPr lvl="2"/>
            <a:r>
              <a:rPr lang="en-CA" dirty="0" smtClean="0"/>
              <a:t>How to find what you are looking for</a:t>
            </a:r>
          </a:p>
          <a:p>
            <a:pPr lvl="2"/>
            <a:r>
              <a:rPr lang="en-CA" dirty="0" smtClean="0"/>
              <a:t>Tips and Tricks</a:t>
            </a:r>
          </a:p>
          <a:p>
            <a:endParaRPr lang="en-CA" dirty="0"/>
          </a:p>
          <a:p>
            <a:r>
              <a:rPr lang="en-CA" dirty="0" smtClean="0"/>
              <a:t>Hosted by NALD’s Library Manager </a:t>
            </a:r>
            <a:r>
              <a:rPr lang="en-CA" b="1" dirty="0" err="1" smtClean="0"/>
              <a:t>Lorette</a:t>
            </a:r>
            <a:r>
              <a:rPr lang="en-CA" b="1" dirty="0" smtClean="0"/>
              <a:t> </a:t>
            </a:r>
            <a:r>
              <a:rPr lang="en-CA" b="1" dirty="0" err="1" smtClean="0"/>
              <a:t>Melanson</a:t>
            </a:r>
            <a:endParaRPr lang="en-CA" b="1" dirty="0" smtClean="0"/>
          </a:p>
          <a:p>
            <a:endParaRPr lang="en-CA" dirty="0"/>
          </a:p>
          <a:p>
            <a:r>
              <a:rPr lang="en-CA" dirty="0" smtClean="0"/>
              <a:t>May 8  2:30-3:30 pm</a:t>
            </a:r>
          </a:p>
          <a:p>
            <a:endParaRPr lang="en-CA" dirty="0"/>
          </a:p>
          <a:p>
            <a:r>
              <a:rPr lang="en-CA" dirty="0" smtClean="0"/>
              <a:t>Watch our site or Weekly Update for registration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56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83768" y="4221088"/>
            <a:ext cx="6400800" cy="14150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Bill Stirling</a:t>
            </a:r>
          </a:p>
          <a:p>
            <a:r>
              <a:rPr lang="en-US" dirty="0">
                <a:hlinkClick r:id="rId2"/>
              </a:rPr>
              <a:t>b</a:t>
            </a:r>
            <a:r>
              <a:rPr lang="en-US" dirty="0" smtClean="0">
                <a:hlinkClick r:id="rId2"/>
              </a:rPr>
              <a:t>ill.stirling@nald.ca</a:t>
            </a:r>
            <a:endParaRPr lang="en-US" dirty="0" smtClean="0"/>
          </a:p>
          <a:p>
            <a:r>
              <a:rPr lang="en-US" dirty="0" smtClean="0"/>
              <a:t>1-800-720-6253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at NALD</a:t>
            </a:r>
          </a:p>
          <a:p>
            <a:r>
              <a:rPr lang="en-US" dirty="0" smtClean="0"/>
              <a:t>Tools and Resources on NALD</a:t>
            </a:r>
          </a:p>
          <a:p>
            <a:r>
              <a:rPr lang="en-US" dirty="0" smtClean="0"/>
              <a:t>Library</a:t>
            </a:r>
          </a:p>
          <a:p>
            <a:r>
              <a:rPr lang="en-US" dirty="0" smtClean="0"/>
              <a:t>ES Assessment Tools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at NALD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Challenged to reduce reliance on OLES</a:t>
            </a:r>
          </a:p>
          <a:p>
            <a:r>
              <a:rPr lang="en-US" dirty="0" smtClean="0"/>
              <a:t>Shift from “Literacy” to “LES”</a:t>
            </a:r>
          </a:p>
          <a:p>
            <a:r>
              <a:rPr lang="en-US" dirty="0" smtClean="0"/>
              <a:t>Shift from “Church basement to shop floor”</a:t>
            </a:r>
          </a:p>
          <a:p>
            <a:r>
              <a:rPr lang="en-US" dirty="0" smtClean="0"/>
              <a:t>Austerity budgets all across the country.</a:t>
            </a:r>
          </a:p>
          <a:p>
            <a:r>
              <a:rPr lang="en-US" dirty="0" smtClean="0"/>
              <a:t>Web tools and experience has evolved.</a:t>
            </a:r>
          </a:p>
        </p:txBody>
      </p:sp>
    </p:spTree>
    <p:extLst>
      <p:ext uri="{BB962C8B-B14F-4D97-AF65-F5344CB8AC3E}">
        <p14:creationId xmlns:p14="http://schemas.microsoft.com/office/powerpoint/2010/main" val="1155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</a:t>
            </a:r>
            <a:r>
              <a:rPr lang="en-CA" dirty="0" smtClean="0"/>
              <a:t>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NALD will be recognized as an innovative and valued contributor to advancing learning in Canada.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200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62900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We are the lead network that Canadians rely on to connect them with information, tools, resources, knowledge and expertise to enhance life-long and life-wide learning.</a:t>
            </a:r>
          </a:p>
        </p:txBody>
      </p:sp>
    </p:spTree>
    <p:extLst>
      <p:ext uri="{BB962C8B-B14F-4D97-AF65-F5344CB8AC3E}">
        <p14:creationId xmlns:p14="http://schemas.microsoft.com/office/powerpoint/2010/main" val="31965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sz="4000" dirty="0"/>
              <a:t>As an organization, NALD holds the following Core Values and Guiding Principles</a:t>
            </a:r>
            <a:r>
              <a:rPr lang="en-CA" sz="4000" dirty="0" smtClean="0"/>
              <a:t>:</a:t>
            </a:r>
          </a:p>
          <a:p>
            <a:pPr marL="0" indent="0">
              <a:buNone/>
            </a:pPr>
            <a:endParaRPr lang="en-CA" sz="4000" dirty="0"/>
          </a:p>
          <a:p>
            <a:pPr marL="360000" lvl="0" indent="-514350">
              <a:spcAft>
                <a:spcPts val="600"/>
              </a:spcAft>
              <a:buAutoNum type="arabicPeriod"/>
            </a:pPr>
            <a:r>
              <a:rPr lang="en-CA" sz="4000" dirty="0" smtClean="0"/>
              <a:t>Learning</a:t>
            </a:r>
            <a:r>
              <a:rPr lang="en-CA" sz="4000" dirty="0"/>
              <a:t>, in all its forms and at all stages of life, is at the centre of everything we do</a:t>
            </a:r>
            <a:r>
              <a:rPr lang="en-CA" dirty="0"/>
              <a:t>. </a:t>
            </a:r>
            <a:endParaRPr lang="en-CA" dirty="0" smtClean="0"/>
          </a:p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CA" sz="4000" dirty="0" smtClean="0"/>
              <a:t>We </a:t>
            </a:r>
            <a:r>
              <a:rPr lang="en-CA" sz="4000" dirty="0"/>
              <a:t>value independence and self-reliance, both as an organization in what we do, and in the transformational impact that improved literacy skills have on the lives of those whom we ultimately seek to </a:t>
            </a:r>
            <a:r>
              <a:rPr lang="en-CA" sz="4000" dirty="0" smtClean="0"/>
              <a:t>support.</a:t>
            </a:r>
          </a:p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CA" sz="4000" dirty="0" smtClean="0"/>
              <a:t>We </a:t>
            </a:r>
            <a:r>
              <a:rPr lang="en-CA" sz="4000" dirty="0"/>
              <a:t>play a leadership role in knowledge exchange and mobilization, information dissemination and using the latest technology to support those whom we serve.  We freely share information as a communications hub and </a:t>
            </a:r>
            <a:r>
              <a:rPr lang="en-CA" sz="4000" dirty="0" smtClean="0"/>
              <a:t>work </a:t>
            </a:r>
            <a:r>
              <a:rPr lang="en-CA" sz="4000" dirty="0"/>
              <a:t>to build capacity in the </a:t>
            </a:r>
            <a:r>
              <a:rPr lang="en-CA" sz="4000" dirty="0" smtClean="0"/>
              <a:t>field.</a:t>
            </a:r>
          </a:p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CA" sz="4000" dirty="0" smtClean="0"/>
              <a:t>We </a:t>
            </a:r>
            <a:r>
              <a:rPr lang="en-CA" sz="4000" dirty="0"/>
              <a:t>seek to work collegially with others, in partnership and collaboration, with mutual trust and support, to achieve our common objectives.  </a:t>
            </a:r>
            <a:endParaRPr lang="en-CA" sz="4000" dirty="0" smtClean="0"/>
          </a:p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CA" sz="4000" dirty="0" smtClean="0"/>
              <a:t>We </a:t>
            </a:r>
            <a:r>
              <a:rPr lang="en-CA" sz="4000" dirty="0"/>
              <a:t>value excellence in customer service, with a focus on understanding our customers’ needs and offering them valuable </a:t>
            </a:r>
            <a:r>
              <a:rPr lang="en-CA" sz="4000" dirty="0" smtClean="0"/>
              <a:t>solutions.</a:t>
            </a:r>
          </a:p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CA" sz="4000" dirty="0" smtClean="0"/>
              <a:t>We </a:t>
            </a:r>
            <a:r>
              <a:rPr lang="en-CA" sz="4000" dirty="0"/>
              <a:t>value our relationships with our partners, stakeholders, clients, suppliers and other members of our network in the learning </a:t>
            </a:r>
            <a:r>
              <a:rPr lang="en-CA" sz="4000" dirty="0" smtClean="0"/>
              <a:t>community.</a:t>
            </a:r>
          </a:p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CA" sz="4000" dirty="0" smtClean="0"/>
              <a:t>We </a:t>
            </a:r>
            <a:r>
              <a:rPr lang="en-CA" sz="4000" dirty="0"/>
              <a:t>are proud to offer services in both of Canada’s official languages from Canada’s only bilingual </a:t>
            </a:r>
            <a:r>
              <a:rPr lang="en-CA" sz="4000" dirty="0" smtClean="0"/>
              <a:t>province.</a:t>
            </a:r>
          </a:p>
          <a:p>
            <a:pPr marL="514350" lvl="0" indent="-514350">
              <a:spcAft>
                <a:spcPts val="600"/>
              </a:spcAft>
              <a:buAutoNum type="arabicPeriod"/>
            </a:pPr>
            <a:r>
              <a:rPr lang="en-CA" sz="4000" dirty="0" smtClean="0"/>
              <a:t>We </a:t>
            </a:r>
            <a:r>
              <a:rPr lang="en-CA" sz="4000" dirty="0"/>
              <a:t>work as a professional team in a learning environment, accountable to each other, our funders, and to those who rely on our services.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Values &amp; Guiding Principles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89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Ahead for NALD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</a:p>
          <a:p>
            <a:r>
              <a:rPr lang="en-US" dirty="0" smtClean="0"/>
              <a:t>Expanding beyond traditional “markets”</a:t>
            </a:r>
          </a:p>
          <a:p>
            <a:r>
              <a:rPr lang="en-US" dirty="0" smtClean="0"/>
              <a:t>Looking for more partnerships &amp; projects</a:t>
            </a:r>
          </a:p>
          <a:p>
            <a:endParaRPr lang="en-US" dirty="0"/>
          </a:p>
          <a:p>
            <a:r>
              <a:rPr lang="en-US" dirty="0" smtClean="0"/>
              <a:t>Connecting you to information, tools, resources, knowledge and expertise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60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Struggling Learner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Mental Health Issues</a:t>
            </a:r>
          </a:p>
          <a:p>
            <a:r>
              <a:rPr lang="en-CA" dirty="0" smtClean="0"/>
              <a:t>Disabilities</a:t>
            </a:r>
          </a:p>
          <a:p>
            <a:r>
              <a:rPr lang="en-CA" dirty="0" smtClean="0"/>
              <a:t>Socio-economic factors</a:t>
            </a:r>
          </a:p>
          <a:p>
            <a:r>
              <a:rPr lang="en-CA" dirty="0" smtClean="0"/>
              <a:t>Substance Abuse</a:t>
            </a:r>
          </a:p>
          <a:p>
            <a:r>
              <a:rPr lang="en-CA" dirty="0" smtClean="0"/>
              <a:t>Personality Traits</a:t>
            </a:r>
          </a:p>
          <a:p>
            <a:r>
              <a:rPr lang="en-CA" dirty="0" smtClean="0"/>
              <a:t>Issues in the home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81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Regardless of Underlying Cause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3538736" cy="18722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/>
              <a:t>Literacy Development is a critical step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2420888"/>
            <a:ext cx="4038600" cy="18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/>
              <a:t>Programs/Services tailored to needs of the learner work best</a:t>
            </a:r>
            <a:endParaRPr lang="en-CA" sz="32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23528" y="3933056"/>
            <a:ext cx="3672408" cy="1872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rgbClr val="0054A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rgbClr val="0054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rgbClr val="0054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rgbClr val="0054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rgbClr val="0054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3200" dirty="0" smtClean="0"/>
              <a:t>Building Self-Esteem, Self-Respect and Confidence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1019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Towards the new nald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Towards the new naldv3.potm</Template>
  <TotalTime>518</TotalTime>
  <Words>543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Towards the new naldv3</vt:lpstr>
      <vt:lpstr> LNS Learner Supports Conference</vt:lpstr>
      <vt:lpstr>Agenda</vt:lpstr>
      <vt:lpstr>Change at NALD</vt:lpstr>
      <vt:lpstr>Vision</vt:lpstr>
      <vt:lpstr>Mission</vt:lpstr>
      <vt:lpstr>Values &amp; Guiding Principles</vt:lpstr>
      <vt:lpstr>What’s Ahead for NALD</vt:lpstr>
      <vt:lpstr>The Struggling Learner</vt:lpstr>
      <vt:lpstr>Regardless of Underlying Cause</vt:lpstr>
      <vt:lpstr>Tools/Resources on NALD</vt:lpstr>
      <vt:lpstr>Tools/Resources on NALD</vt:lpstr>
      <vt:lpstr>Learning and Violence</vt:lpstr>
      <vt:lpstr>Employability Tools</vt:lpstr>
      <vt:lpstr>Library</vt:lpstr>
      <vt:lpstr>Upcoming Webinar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the “New NALD”</dc:title>
  <dc:creator>Bill Stirling</dc:creator>
  <cp:lastModifiedBy>Literacy01</cp:lastModifiedBy>
  <cp:revision>33</cp:revision>
  <dcterms:created xsi:type="dcterms:W3CDTF">2012-09-12T15:47:45Z</dcterms:created>
  <dcterms:modified xsi:type="dcterms:W3CDTF">2013-04-30T17:33:31Z</dcterms:modified>
</cp:coreProperties>
</file>